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58"/>
  </p:normalViewPr>
  <p:slideViewPr>
    <p:cSldViewPr>
      <p:cViewPr varScale="1">
        <p:scale>
          <a:sx n="95" d="100"/>
          <a:sy n="95" d="100"/>
        </p:scale>
        <p:origin x="200" y="7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7999"/>
                </a:lnTo>
                <a:lnTo>
                  <a:pt x="12192000" y="6857999"/>
                </a:lnTo>
                <a:lnTo>
                  <a:pt x="12192000" y="0"/>
                </a:lnTo>
                <a:close/>
              </a:path>
            </a:pathLst>
          </a:custGeom>
          <a:solidFill>
            <a:srgbClr val="F0F1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02532" y="568532"/>
            <a:ext cx="4160520" cy="12211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2/14/25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16.png"/><Relationship Id="rId7" Type="http://schemas.openxmlformats.org/officeDocument/2006/relationships/image" Target="../media/image3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jpg"/><Relationship Id="rId11" Type="http://schemas.openxmlformats.org/officeDocument/2006/relationships/image" Target="../media/image36.jpg"/><Relationship Id="rId5" Type="http://schemas.openxmlformats.org/officeDocument/2006/relationships/image" Target="../media/image30.jpg"/><Relationship Id="rId10" Type="http://schemas.openxmlformats.org/officeDocument/2006/relationships/image" Target="../media/image35.jpg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4350219" y="276859"/>
            <a:ext cx="3066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60" dirty="0">
                <a:latin typeface="Malgun Gothic"/>
                <a:cs typeface="Malgun Gothic"/>
              </a:rPr>
              <a:t>소비를</a:t>
            </a:r>
            <a:r>
              <a:rPr sz="1800" spc="-215" dirty="0">
                <a:latin typeface="Malgun Gothic"/>
                <a:cs typeface="Malgun Gothic"/>
              </a:rPr>
              <a:t> </a:t>
            </a:r>
            <a:r>
              <a:rPr sz="1800" spc="-260" dirty="0">
                <a:latin typeface="Malgun Gothic"/>
                <a:cs typeface="Malgun Gothic"/>
              </a:rPr>
              <a:t>기록하고</a:t>
            </a:r>
            <a:r>
              <a:rPr sz="1800" spc="-200" dirty="0">
                <a:latin typeface="Malgun Gothic"/>
                <a:cs typeface="Malgun Gothic"/>
              </a:rPr>
              <a:t> </a:t>
            </a:r>
            <a:r>
              <a:rPr sz="1800" spc="-260" dirty="0">
                <a:latin typeface="Malgun Gothic"/>
                <a:cs typeface="Malgun Gothic"/>
              </a:rPr>
              <a:t>나를</a:t>
            </a:r>
            <a:r>
              <a:rPr sz="1800" spc="-200" dirty="0">
                <a:latin typeface="Malgun Gothic"/>
                <a:cs typeface="Malgun Gothic"/>
              </a:rPr>
              <a:t> </a:t>
            </a:r>
            <a:r>
              <a:rPr sz="1800" spc="-254" dirty="0">
                <a:latin typeface="Malgun Gothic"/>
                <a:cs typeface="Malgun Gothic"/>
              </a:rPr>
              <a:t>더</a:t>
            </a:r>
            <a:r>
              <a:rPr sz="1800" spc="-200" dirty="0">
                <a:latin typeface="Malgun Gothic"/>
                <a:cs typeface="Malgun Gothic"/>
              </a:rPr>
              <a:t> </a:t>
            </a:r>
            <a:r>
              <a:rPr sz="1800" spc="-185" dirty="0">
                <a:latin typeface="Malgun Gothic"/>
                <a:cs typeface="Malgun Gothic"/>
              </a:rPr>
              <a:t>알아가요!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02532" y="568532"/>
            <a:ext cx="4160520" cy="12211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7850" spc="215" dirty="0">
                <a:solidFill>
                  <a:srgbClr val="353A19"/>
                </a:solidFill>
              </a:rPr>
              <a:t>소비채집</a:t>
            </a:r>
            <a:endParaRPr sz="7850"/>
          </a:p>
        </p:txBody>
      </p:sp>
      <p:sp>
        <p:nvSpPr>
          <p:cNvPr id="5" name="object 5"/>
          <p:cNvSpPr txBox="1"/>
          <p:nvPr/>
        </p:nvSpPr>
        <p:spPr>
          <a:xfrm>
            <a:off x="626432" y="6216396"/>
            <a:ext cx="117729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dirty="0">
                <a:solidFill>
                  <a:srgbClr val="595959"/>
                </a:solidFill>
                <a:latin typeface="Malgun Gothic"/>
                <a:cs typeface="Malgun Gothic"/>
              </a:rPr>
              <a:t>Portenday</a:t>
            </a:r>
            <a:r>
              <a:rPr sz="1400" spc="-55" dirty="0">
                <a:solidFill>
                  <a:srgbClr val="595959"/>
                </a:solidFill>
                <a:latin typeface="Malgun Gothic"/>
                <a:cs typeface="Malgun Gothic"/>
              </a:rPr>
              <a:t> </a:t>
            </a:r>
            <a:r>
              <a:rPr sz="1400" spc="-35" dirty="0">
                <a:solidFill>
                  <a:srgbClr val="595959"/>
                </a:solidFill>
                <a:latin typeface="Malgun Gothic"/>
                <a:cs typeface="Malgun Gothic"/>
              </a:rPr>
              <a:t>311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00069" y="6216396"/>
            <a:ext cx="2011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4" dirty="0">
                <a:solidFill>
                  <a:srgbClr val="595959"/>
                </a:solidFill>
                <a:latin typeface="Malgun Gothic"/>
                <a:cs typeface="Malgun Gothic"/>
              </a:rPr>
              <a:t>이유림</a:t>
            </a:r>
            <a:r>
              <a:rPr sz="1400" spc="-135" dirty="0">
                <a:solidFill>
                  <a:srgbClr val="595959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595959"/>
                </a:solidFill>
                <a:latin typeface="Malgun Gothic"/>
                <a:cs typeface="Malgun Gothic"/>
              </a:rPr>
              <a:t>김서영</a:t>
            </a:r>
            <a:r>
              <a:rPr sz="1400" spc="-135" dirty="0">
                <a:solidFill>
                  <a:srgbClr val="595959"/>
                </a:solidFill>
                <a:latin typeface="Malgun Gothic"/>
                <a:cs typeface="Malgun Gothic"/>
              </a:rPr>
              <a:t> </a:t>
            </a:r>
            <a:r>
              <a:rPr sz="1350" spc="-135" dirty="0">
                <a:solidFill>
                  <a:srgbClr val="595959"/>
                </a:solidFill>
                <a:latin typeface="Malgun Gothic"/>
                <a:cs typeface="Malgun Gothic"/>
              </a:rPr>
              <a:t>안이연</a:t>
            </a:r>
            <a:r>
              <a:rPr sz="1350" spc="-90" dirty="0">
                <a:solidFill>
                  <a:srgbClr val="595959"/>
                </a:solidFill>
                <a:latin typeface="Malgun Gothic"/>
                <a:cs typeface="Malgun Gothic"/>
              </a:rPr>
              <a:t> </a:t>
            </a:r>
            <a:r>
              <a:rPr sz="1400" spc="-145" dirty="0">
                <a:solidFill>
                  <a:srgbClr val="595959"/>
                </a:solidFill>
                <a:latin typeface="Malgun Gothic"/>
                <a:cs typeface="Malgun Gothic"/>
              </a:rPr>
              <a:t>김희연</a:t>
            </a:r>
            <a:endParaRPr sz="1400">
              <a:latin typeface="Malgun Gothic"/>
              <a:cs typeface="Malgun Gothic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1934" y="120091"/>
            <a:ext cx="9690442" cy="673790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2733" y="890522"/>
            <a:ext cx="5471160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335"/>
              </a:lnSpc>
              <a:spcBef>
                <a:spcPts val="100"/>
              </a:spcBef>
            </a:pPr>
            <a:r>
              <a:rPr sz="2800" b="1" spc="-390" dirty="0">
                <a:latin typeface="Malgun Gothic"/>
                <a:cs typeface="Malgun Gothic"/>
              </a:rPr>
              <a:t>월별로</a:t>
            </a:r>
            <a:r>
              <a:rPr sz="2800" b="1" spc="-315" dirty="0">
                <a:latin typeface="Malgun Gothic"/>
                <a:cs typeface="Malgun Gothic"/>
              </a:rPr>
              <a:t> </a:t>
            </a:r>
            <a:r>
              <a:rPr sz="2800" b="1" spc="-390" dirty="0">
                <a:latin typeface="Malgun Gothic"/>
                <a:cs typeface="Malgun Gothic"/>
              </a:rPr>
              <a:t>쌓이는</a:t>
            </a:r>
            <a:r>
              <a:rPr sz="2800" b="1" spc="-315" dirty="0">
                <a:latin typeface="Malgun Gothic"/>
                <a:cs typeface="Malgun Gothic"/>
              </a:rPr>
              <a:t> </a:t>
            </a:r>
            <a:r>
              <a:rPr sz="2800" b="1" spc="-390" dirty="0">
                <a:latin typeface="Malgun Gothic"/>
                <a:cs typeface="Malgun Gothic"/>
              </a:rPr>
              <a:t>데이터를</a:t>
            </a:r>
            <a:r>
              <a:rPr sz="2800" b="1" spc="-315" dirty="0">
                <a:latin typeface="Malgun Gothic"/>
                <a:cs typeface="Malgun Gothic"/>
              </a:rPr>
              <a:t> </a:t>
            </a:r>
            <a:r>
              <a:rPr sz="2800" b="1" spc="-415" dirty="0">
                <a:latin typeface="Malgun Gothic"/>
                <a:cs typeface="Malgun Gothic"/>
              </a:rPr>
              <a:t>통해</a:t>
            </a:r>
            <a:endParaRPr sz="2800">
              <a:latin typeface="Malgun Gothic"/>
              <a:cs typeface="Malgun Gothic"/>
            </a:endParaRPr>
          </a:p>
          <a:p>
            <a:pPr marL="12700">
              <a:lnSpc>
                <a:spcPts val="3335"/>
              </a:lnSpc>
            </a:pPr>
            <a:r>
              <a:rPr sz="2800" b="1" spc="-390" dirty="0">
                <a:latin typeface="Malgun Gothic"/>
                <a:cs typeface="Malgun Gothic"/>
              </a:rPr>
              <a:t>소비를</a:t>
            </a:r>
            <a:r>
              <a:rPr sz="2800" b="1" spc="-320" dirty="0">
                <a:latin typeface="Malgun Gothic"/>
                <a:cs typeface="Malgun Gothic"/>
              </a:rPr>
              <a:t> </a:t>
            </a:r>
            <a:r>
              <a:rPr sz="2800" b="1" spc="-390" dirty="0">
                <a:latin typeface="Malgun Gothic"/>
                <a:cs typeface="Malgun Gothic"/>
              </a:rPr>
              <a:t>돌아보고</a:t>
            </a:r>
            <a:r>
              <a:rPr sz="2800" b="1" spc="-315" dirty="0">
                <a:latin typeface="Malgun Gothic"/>
                <a:cs typeface="Malgun Gothic"/>
              </a:rPr>
              <a:t> </a:t>
            </a:r>
            <a:r>
              <a:rPr sz="2800" b="1" spc="-390" dirty="0">
                <a:latin typeface="Malgun Gothic"/>
                <a:cs typeface="Malgun Gothic"/>
              </a:rPr>
              <a:t>나에</a:t>
            </a:r>
            <a:r>
              <a:rPr sz="2800" b="1" spc="-320" dirty="0">
                <a:latin typeface="Malgun Gothic"/>
                <a:cs typeface="Malgun Gothic"/>
              </a:rPr>
              <a:t> </a:t>
            </a:r>
            <a:r>
              <a:rPr sz="2800" b="1" spc="-390" dirty="0">
                <a:latin typeface="Malgun Gothic"/>
                <a:cs typeface="Malgun Gothic"/>
              </a:rPr>
              <a:t>대해</a:t>
            </a:r>
            <a:r>
              <a:rPr sz="2800" b="1" spc="-315" dirty="0">
                <a:latin typeface="Malgun Gothic"/>
                <a:cs typeface="Malgun Gothic"/>
              </a:rPr>
              <a:t> </a:t>
            </a:r>
            <a:r>
              <a:rPr sz="2800" b="1" spc="-395" dirty="0">
                <a:latin typeface="Malgun Gothic"/>
                <a:cs typeface="Malgun Gothic"/>
              </a:rPr>
              <a:t>더</a:t>
            </a:r>
            <a:r>
              <a:rPr sz="2800" b="1" spc="-315" dirty="0">
                <a:latin typeface="Malgun Gothic"/>
                <a:cs typeface="Malgun Gothic"/>
              </a:rPr>
              <a:t> </a:t>
            </a:r>
            <a:r>
              <a:rPr sz="2800" b="1" spc="-330" dirty="0">
                <a:latin typeface="Malgun Gothic"/>
                <a:cs typeface="Malgun Gothic"/>
              </a:rPr>
              <a:t>알아가요.</a:t>
            </a:r>
            <a:endParaRPr sz="2800">
              <a:latin typeface="Malgun Gothic"/>
              <a:cs typeface="Malgun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387919" y="2336393"/>
            <a:ext cx="5041265" cy="4521835"/>
            <a:chOff x="1387919" y="2336393"/>
            <a:chExt cx="5041265" cy="4521835"/>
          </a:xfrm>
        </p:grpSpPr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87919" y="2336393"/>
              <a:ext cx="3488982" cy="4521607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150385" y="3699687"/>
              <a:ext cx="85305" cy="85305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235691" y="3736594"/>
              <a:ext cx="2193290" cy="0"/>
            </a:xfrm>
            <a:custGeom>
              <a:avLst/>
              <a:gdLst/>
              <a:ahLst/>
              <a:cxnLst/>
              <a:rect l="l" t="t" r="r" b="b"/>
              <a:pathLst>
                <a:path w="2193290">
                  <a:moveTo>
                    <a:pt x="0" y="0"/>
                  </a:moveTo>
                  <a:lnTo>
                    <a:pt x="2193211" y="1"/>
                  </a:lnTo>
                </a:path>
              </a:pathLst>
            </a:custGeom>
            <a:ln w="254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6706437" y="1090841"/>
            <a:ext cx="2160905" cy="2491740"/>
            <a:chOff x="6706437" y="1090841"/>
            <a:chExt cx="2160905" cy="2491740"/>
          </a:xfrm>
        </p:grpSpPr>
        <p:sp>
          <p:nvSpPr>
            <p:cNvPr id="10" name="object 10"/>
            <p:cNvSpPr/>
            <p:nvPr/>
          </p:nvSpPr>
          <p:spPr>
            <a:xfrm>
              <a:off x="6706437" y="1090841"/>
              <a:ext cx="2160905" cy="2491740"/>
            </a:xfrm>
            <a:custGeom>
              <a:avLst/>
              <a:gdLst/>
              <a:ahLst/>
              <a:cxnLst/>
              <a:rect l="l" t="t" r="r" b="b"/>
              <a:pathLst>
                <a:path w="2160904" h="2491740">
                  <a:moveTo>
                    <a:pt x="2003729" y="0"/>
                  </a:moveTo>
                  <a:lnTo>
                    <a:pt x="156603" y="0"/>
                  </a:lnTo>
                  <a:lnTo>
                    <a:pt x="107105" y="7982"/>
                  </a:lnTo>
                  <a:lnTo>
                    <a:pt x="64116" y="30212"/>
                  </a:lnTo>
                  <a:lnTo>
                    <a:pt x="30216" y="64111"/>
                  </a:lnTo>
                  <a:lnTo>
                    <a:pt x="7984" y="107101"/>
                  </a:lnTo>
                  <a:lnTo>
                    <a:pt x="0" y="156603"/>
                  </a:lnTo>
                  <a:lnTo>
                    <a:pt x="0" y="2334514"/>
                  </a:lnTo>
                  <a:lnTo>
                    <a:pt x="7984" y="2384011"/>
                  </a:lnTo>
                  <a:lnTo>
                    <a:pt x="30216" y="2427000"/>
                  </a:lnTo>
                  <a:lnTo>
                    <a:pt x="64116" y="2460901"/>
                  </a:lnTo>
                  <a:lnTo>
                    <a:pt x="107105" y="2483133"/>
                  </a:lnTo>
                  <a:lnTo>
                    <a:pt x="156603" y="2491117"/>
                  </a:lnTo>
                  <a:lnTo>
                    <a:pt x="2003729" y="2491117"/>
                  </a:lnTo>
                  <a:lnTo>
                    <a:pt x="2053232" y="2483133"/>
                  </a:lnTo>
                  <a:lnTo>
                    <a:pt x="2096222" y="2460901"/>
                  </a:lnTo>
                  <a:lnTo>
                    <a:pt x="2130120" y="2427000"/>
                  </a:lnTo>
                  <a:lnTo>
                    <a:pt x="2152350" y="2384011"/>
                  </a:lnTo>
                  <a:lnTo>
                    <a:pt x="2160333" y="2334514"/>
                  </a:lnTo>
                  <a:lnTo>
                    <a:pt x="2160333" y="156603"/>
                  </a:lnTo>
                  <a:lnTo>
                    <a:pt x="2152350" y="107101"/>
                  </a:lnTo>
                  <a:lnTo>
                    <a:pt x="2130120" y="64111"/>
                  </a:lnTo>
                  <a:lnTo>
                    <a:pt x="2096222" y="30212"/>
                  </a:lnTo>
                  <a:lnTo>
                    <a:pt x="2053232" y="7982"/>
                  </a:lnTo>
                  <a:lnTo>
                    <a:pt x="2003729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766280" y="1871408"/>
              <a:ext cx="2011146" cy="1551978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8154" y="1320799"/>
              <a:ext cx="1883625" cy="439508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6706437" y="3685844"/>
            <a:ext cx="2160905" cy="2491740"/>
            <a:chOff x="6706437" y="3685844"/>
            <a:chExt cx="2160905" cy="2491740"/>
          </a:xfrm>
        </p:grpSpPr>
        <p:sp>
          <p:nvSpPr>
            <p:cNvPr id="14" name="object 14"/>
            <p:cNvSpPr/>
            <p:nvPr/>
          </p:nvSpPr>
          <p:spPr>
            <a:xfrm>
              <a:off x="6706437" y="3685844"/>
              <a:ext cx="2160905" cy="2491740"/>
            </a:xfrm>
            <a:custGeom>
              <a:avLst/>
              <a:gdLst/>
              <a:ahLst/>
              <a:cxnLst/>
              <a:rect l="l" t="t" r="r" b="b"/>
              <a:pathLst>
                <a:path w="2160904" h="2491740">
                  <a:moveTo>
                    <a:pt x="2003729" y="0"/>
                  </a:moveTo>
                  <a:lnTo>
                    <a:pt x="156603" y="0"/>
                  </a:lnTo>
                  <a:lnTo>
                    <a:pt x="107105" y="7982"/>
                  </a:lnTo>
                  <a:lnTo>
                    <a:pt x="64116" y="30211"/>
                  </a:lnTo>
                  <a:lnTo>
                    <a:pt x="30216" y="64108"/>
                  </a:lnTo>
                  <a:lnTo>
                    <a:pt x="7984" y="107094"/>
                  </a:lnTo>
                  <a:lnTo>
                    <a:pt x="0" y="156591"/>
                  </a:lnTo>
                  <a:lnTo>
                    <a:pt x="0" y="2334515"/>
                  </a:lnTo>
                  <a:lnTo>
                    <a:pt x="7984" y="2384013"/>
                  </a:lnTo>
                  <a:lnTo>
                    <a:pt x="30216" y="2427002"/>
                  </a:lnTo>
                  <a:lnTo>
                    <a:pt x="64116" y="2460902"/>
                  </a:lnTo>
                  <a:lnTo>
                    <a:pt x="107105" y="2483134"/>
                  </a:lnTo>
                  <a:lnTo>
                    <a:pt x="156603" y="2491117"/>
                  </a:lnTo>
                  <a:lnTo>
                    <a:pt x="2003729" y="2491117"/>
                  </a:lnTo>
                  <a:lnTo>
                    <a:pt x="2053232" y="2483134"/>
                  </a:lnTo>
                  <a:lnTo>
                    <a:pt x="2096222" y="2460902"/>
                  </a:lnTo>
                  <a:lnTo>
                    <a:pt x="2130120" y="2427002"/>
                  </a:lnTo>
                  <a:lnTo>
                    <a:pt x="2152350" y="2384013"/>
                  </a:lnTo>
                  <a:lnTo>
                    <a:pt x="2160333" y="2334515"/>
                  </a:lnTo>
                  <a:lnTo>
                    <a:pt x="2160333" y="156591"/>
                  </a:lnTo>
                  <a:lnTo>
                    <a:pt x="2152350" y="107094"/>
                  </a:lnTo>
                  <a:lnTo>
                    <a:pt x="2130120" y="64108"/>
                  </a:lnTo>
                  <a:lnTo>
                    <a:pt x="2096222" y="30211"/>
                  </a:lnTo>
                  <a:lnTo>
                    <a:pt x="2053232" y="7982"/>
                  </a:lnTo>
                  <a:lnTo>
                    <a:pt x="2003729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0737" y="4444009"/>
              <a:ext cx="1831733" cy="1470503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86270" y="4063860"/>
              <a:ext cx="1674558" cy="380149"/>
            </a:xfrm>
            <a:prstGeom prst="rect">
              <a:avLst/>
            </a:prstGeom>
          </p:spPr>
        </p:pic>
      </p:grpSp>
      <p:grpSp>
        <p:nvGrpSpPr>
          <p:cNvPr id="17" name="object 17"/>
          <p:cNvGrpSpPr/>
          <p:nvPr/>
        </p:nvGrpSpPr>
        <p:grpSpPr>
          <a:xfrm>
            <a:off x="9059595" y="3685844"/>
            <a:ext cx="2160905" cy="2491740"/>
            <a:chOff x="9059595" y="3685844"/>
            <a:chExt cx="2160905" cy="2491740"/>
          </a:xfrm>
        </p:grpSpPr>
        <p:sp>
          <p:nvSpPr>
            <p:cNvPr id="18" name="object 18"/>
            <p:cNvSpPr/>
            <p:nvPr/>
          </p:nvSpPr>
          <p:spPr>
            <a:xfrm>
              <a:off x="9059595" y="3685844"/>
              <a:ext cx="2160905" cy="2491740"/>
            </a:xfrm>
            <a:custGeom>
              <a:avLst/>
              <a:gdLst/>
              <a:ahLst/>
              <a:cxnLst/>
              <a:rect l="l" t="t" r="r" b="b"/>
              <a:pathLst>
                <a:path w="2160904" h="2491740">
                  <a:moveTo>
                    <a:pt x="2003729" y="0"/>
                  </a:moveTo>
                  <a:lnTo>
                    <a:pt x="156603" y="0"/>
                  </a:lnTo>
                  <a:lnTo>
                    <a:pt x="107105" y="7982"/>
                  </a:lnTo>
                  <a:lnTo>
                    <a:pt x="64116" y="30211"/>
                  </a:lnTo>
                  <a:lnTo>
                    <a:pt x="30216" y="64108"/>
                  </a:lnTo>
                  <a:lnTo>
                    <a:pt x="7984" y="107094"/>
                  </a:lnTo>
                  <a:lnTo>
                    <a:pt x="0" y="156591"/>
                  </a:lnTo>
                  <a:lnTo>
                    <a:pt x="0" y="2334515"/>
                  </a:lnTo>
                  <a:lnTo>
                    <a:pt x="7984" y="2384013"/>
                  </a:lnTo>
                  <a:lnTo>
                    <a:pt x="30216" y="2427002"/>
                  </a:lnTo>
                  <a:lnTo>
                    <a:pt x="64116" y="2460902"/>
                  </a:lnTo>
                  <a:lnTo>
                    <a:pt x="107105" y="2483134"/>
                  </a:lnTo>
                  <a:lnTo>
                    <a:pt x="156603" y="2491117"/>
                  </a:lnTo>
                  <a:lnTo>
                    <a:pt x="2003729" y="2491117"/>
                  </a:lnTo>
                  <a:lnTo>
                    <a:pt x="2053233" y="2483134"/>
                  </a:lnTo>
                  <a:lnTo>
                    <a:pt x="2096226" y="2460902"/>
                  </a:lnTo>
                  <a:lnTo>
                    <a:pt x="2130129" y="2427002"/>
                  </a:lnTo>
                  <a:lnTo>
                    <a:pt x="2152362" y="2384013"/>
                  </a:lnTo>
                  <a:lnTo>
                    <a:pt x="2160346" y="2334515"/>
                  </a:lnTo>
                  <a:lnTo>
                    <a:pt x="2160346" y="156591"/>
                  </a:lnTo>
                  <a:lnTo>
                    <a:pt x="2152362" y="107094"/>
                  </a:lnTo>
                  <a:lnTo>
                    <a:pt x="2130129" y="64108"/>
                  </a:lnTo>
                  <a:lnTo>
                    <a:pt x="2096226" y="30211"/>
                  </a:lnTo>
                  <a:lnTo>
                    <a:pt x="2053233" y="7982"/>
                  </a:lnTo>
                  <a:lnTo>
                    <a:pt x="2003729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73032" y="4444009"/>
              <a:ext cx="1733461" cy="157846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144317" y="4071175"/>
              <a:ext cx="1733461" cy="273405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9059595" y="1090841"/>
            <a:ext cx="2160905" cy="2491740"/>
            <a:chOff x="9059595" y="1090841"/>
            <a:chExt cx="2160905" cy="2491740"/>
          </a:xfrm>
        </p:grpSpPr>
        <p:sp>
          <p:nvSpPr>
            <p:cNvPr id="22" name="object 22"/>
            <p:cNvSpPr/>
            <p:nvPr/>
          </p:nvSpPr>
          <p:spPr>
            <a:xfrm>
              <a:off x="9059595" y="1090841"/>
              <a:ext cx="2160905" cy="2491740"/>
            </a:xfrm>
            <a:custGeom>
              <a:avLst/>
              <a:gdLst/>
              <a:ahLst/>
              <a:cxnLst/>
              <a:rect l="l" t="t" r="r" b="b"/>
              <a:pathLst>
                <a:path w="2160904" h="2491740">
                  <a:moveTo>
                    <a:pt x="2003729" y="0"/>
                  </a:moveTo>
                  <a:lnTo>
                    <a:pt x="156603" y="0"/>
                  </a:lnTo>
                  <a:lnTo>
                    <a:pt x="107105" y="7982"/>
                  </a:lnTo>
                  <a:lnTo>
                    <a:pt x="64116" y="30212"/>
                  </a:lnTo>
                  <a:lnTo>
                    <a:pt x="30216" y="64111"/>
                  </a:lnTo>
                  <a:lnTo>
                    <a:pt x="7984" y="107101"/>
                  </a:lnTo>
                  <a:lnTo>
                    <a:pt x="0" y="156603"/>
                  </a:lnTo>
                  <a:lnTo>
                    <a:pt x="0" y="2334514"/>
                  </a:lnTo>
                  <a:lnTo>
                    <a:pt x="7984" y="2384011"/>
                  </a:lnTo>
                  <a:lnTo>
                    <a:pt x="30216" y="2427000"/>
                  </a:lnTo>
                  <a:lnTo>
                    <a:pt x="64116" y="2460901"/>
                  </a:lnTo>
                  <a:lnTo>
                    <a:pt x="107105" y="2483133"/>
                  </a:lnTo>
                  <a:lnTo>
                    <a:pt x="156603" y="2491117"/>
                  </a:lnTo>
                  <a:lnTo>
                    <a:pt x="2003729" y="2491117"/>
                  </a:lnTo>
                  <a:lnTo>
                    <a:pt x="2053233" y="2483133"/>
                  </a:lnTo>
                  <a:lnTo>
                    <a:pt x="2096226" y="2460901"/>
                  </a:lnTo>
                  <a:lnTo>
                    <a:pt x="2130129" y="2427000"/>
                  </a:lnTo>
                  <a:lnTo>
                    <a:pt x="2152362" y="2384011"/>
                  </a:lnTo>
                  <a:lnTo>
                    <a:pt x="2160346" y="2334514"/>
                  </a:lnTo>
                  <a:lnTo>
                    <a:pt x="2160346" y="156603"/>
                  </a:lnTo>
                  <a:lnTo>
                    <a:pt x="2152362" y="107101"/>
                  </a:lnTo>
                  <a:lnTo>
                    <a:pt x="2130129" y="64111"/>
                  </a:lnTo>
                  <a:lnTo>
                    <a:pt x="2096226" y="30212"/>
                  </a:lnTo>
                  <a:lnTo>
                    <a:pt x="2053233" y="7982"/>
                  </a:lnTo>
                  <a:lnTo>
                    <a:pt x="2003729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232912" y="1849005"/>
              <a:ext cx="1773580" cy="1539963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30880" y="1415148"/>
              <a:ext cx="1773580" cy="336384"/>
            </a:xfrm>
            <a:prstGeom prst="rect">
              <a:avLst/>
            </a:prstGeom>
          </p:spPr>
        </p:pic>
      </p:grpSp>
      <p:sp>
        <p:nvSpPr>
          <p:cNvPr id="25" name="object 25"/>
          <p:cNvSpPr txBox="1"/>
          <p:nvPr/>
        </p:nvSpPr>
        <p:spPr>
          <a:xfrm>
            <a:off x="3126867" y="2143251"/>
            <a:ext cx="141160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8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*연간</a:t>
            </a:r>
            <a:r>
              <a:rPr sz="1000" spc="-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데이터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5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추후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5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개발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9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예정</a:t>
            </a:r>
            <a:endParaRPr sz="1000">
              <a:latin typeface="Malgun Gothic Semilight"/>
              <a:cs typeface="Malgun Gothic Semilight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150354" y="680211"/>
            <a:ext cx="12426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94945">
              <a:lnSpc>
                <a:spcPct val="100000"/>
              </a:lnSpc>
              <a:spcBef>
                <a:spcPts val="100"/>
              </a:spcBef>
            </a:pPr>
            <a:r>
              <a:rPr sz="10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주로</a:t>
            </a:r>
            <a:r>
              <a:rPr sz="1000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어떤</a:t>
            </a:r>
            <a:r>
              <a:rPr sz="1000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2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품목을 </a:t>
            </a:r>
            <a:r>
              <a:rPr sz="1000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소비하는지</a:t>
            </a:r>
            <a:r>
              <a:rPr sz="1000" spc="-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알</a:t>
            </a:r>
            <a:r>
              <a:rPr sz="1000" spc="-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0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000">
              <a:latin typeface="Malgun Gothic Semilight"/>
              <a:cs typeface="Malgun Gothic Semilight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9428353" y="680211"/>
            <a:ext cx="13830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305" marR="5080" indent="-15240">
              <a:lnSpc>
                <a:spcPct val="100000"/>
              </a:lnSpc>
              <a:spcBef>
                <a:spcPts val="100"/>
              </a:spcBef>
            </a:pPr>
            <a:r>
              <a:rPr sz="10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어떤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물건을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살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때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0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만족했고,</a:t>
            </a:r>
            <a:r>
              <a:rPr sz="1000" spc="50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불만족했는지</a:t>
            </a:r>
            <a:r>
              <a:rPr sz="1000" spc="-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알</a:t>
            </a:r>
            <a:r>
              <a:rPr sz="1000" spc="-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000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7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000">
              <a:latin typeface="Malgun Gothic Semilight"/>
              <a:cs typeface="Malgun Gothic Semilight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95249" y="6303771"/>
            <a:ext cx="138239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0185">
              <a:lnSpc>
                <a:spcPct val="100000"/>
              </a:lnSpc>
              <a:spcBef>
                <a:spcPts val="100"/>
              </a:spcBef>
            </a:pPr>
            <a:r>
              <a:rPr sz="10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현재</a:t>
            </a:r>
            <a:r>
              <a:rPr sz="1000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나의</a:t>
            </a:r>
            <a:r>
              <a:rPr sz="1000" spc="-3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2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관심사나 </a:t>
            </a:r>
            <a:r>
              <a:rPr sz="1000" spc="-1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소비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가치관을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알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0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000">
              <a:latin typeface="Malgun Gothic Semilight"/>
              <a:cs typeface="Malgun Gothic Semiligh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9475546" y="6303771"/>
            <a:ext cx="129095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15900" marR="5080" indent="-203200">
              <a:lnSpc>
                <a:spcPct val="100000"/>
              </a:lnSpc>
              <a:spcBef>
                <a:spcPts val="100"/>
              </a:spcBef>
            </a:pPr>
            <a:r>
              <a:rPr sz="1000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목표대로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소비하고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있는지</a:t>
            </a:r>
            <a:r>
              <a:rPr sz="1000" spc="50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파악할</a:t>
            </a:r>
            <a:r>
              <a:rPr sz="1000" spc="-5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수</a:t>
            </a:r>
            <a:r>
              <a:rPr sz="1000" spc="-45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20" dirty="0">
                <a:solidFill>
                  <a:srgbClr val="0D0D0D"/>
                </a:solidFill>
                <a:latin typeface="Malgun Gothic Semilight"/>
                <a:cs typeface="Malgun Gothic Semilight"/>
              </a:rPr>
              <a:t>있어요.</a:t>
            </a:r>
            <a:endParaRPr sz="100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86125" rIns="0" bIns="0" rtlCol="0">
            <a:spAutoFit/>
          </a:bodyPr>
          <a:lstStyle/>
          <a:p>
            <a:pPr marL="1082675" marR="5080" indent="-147955">
              <a:lnSpc>
                <a:spcPts val="3290"/>
              </a:lnSpc>
              <a:spcBef>
                <a:spcPts val="265"/>
              </a:spcBef>
            </a:pPr>
            <a:r>
              <a:rPr spc="-390" dirty="0"/>
              <a:t>기존</a:t>
            </a:r>
            <a:r>
              <a:rPr spc="-320" dirty="0"/>
              <a:t> </a:t>
            </a:r>
            <a:r>
              <a:rPr spc="-390" dirty="0"/>
              <a:t>소비</a:t>
            </a:r>
            <a:r>
              <a:rPr spc="-320" dirty="0"/>
              <a:t> </a:t>
            </a:r>
            <a:r>
              <a:rPr spc="-390" dirty="0"/>
              <a:t>기록</a:t>
            </a:r>
            <a:r>
              <a:rPr spc="-320" dirty="0"/>
              <a:t> </a:t>
            </a:r>
            <a:r>
              <a:rPr spc="-425" dirty="0"/>
              <a:t>앱과 </a:t>
            </a:r>
            <a:r>
              <a:rPr spc="-390" dirty="0"/>
              <a:t>이런</a:t>
            </a:r>
            <a:r>
              <a:rPr spc="-320" dirty="0"/>
              <a:t> </a:t>
            </a:r>
            <a:r>
              <a:rPr spc="-390" dirty="0"/>
              <a:t>점이</a:t>
            </a:r>
            <a:r>
              <a:rPr spc="-320" dirty="0"/>
              <a:t> </a:t>
            </a:r>
            <a:r>
              <a:rPr spc="-310" dirty="0"/>
              <a:t>달라요.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764823" y="2326767"/>
            <a:ext cx="5283200" cy="3635375"/>
            <a:chOff x="764823" y="2326767"/>
            <a:chExt cx="5283200" cy="3635375"/>
          </a:xfrm>
        </p:grpSpPr>
        <p:sp>
          <p:nvSpPr>
            <p:cNvPr id="4" name="object 4"/>
            <p:cNvSpPr/>
            <p:nvPr/>
          </p:nvSpPr>
          <p:spPr>
            <a:xfrm>
              <a:off x="764823" y="2326767"/>
              <a:ext cx="5283200" cy="3635375"/>
            </a:xfrm>
            <a:custGeom>
              <a:avLst/>
              <a:gdLst/>
              <a:ahLst/>
              <a:cxnLst/>
              <a:rect l="l" t="t" r="r" b="b"/>
              <a:pathLst>
                <a:path w="5283200" h="3635375">
                  <a:moveTo>
                    <a:pt x="5060501" y="0"/>
                  </a:moveTo>
                  <a:lnTo>
                    <a:pt x="222542" y="0"/>
                  </a:lnTo>
                  <a:lnTo>
                    <a:pt x="177692" y="4521"/>
                  </a:lnTo>
                  <a:lnTo>
                    <a:pt x="135918" y="17487"/>
                  </a:lnTo>
                  <a:lnTo>
                    <a:pt x="98116" y="38005"/>
                  </a:lnTo>
                  <a:lnTo>
                    <a:pt x="65181" y="65179"/>
                  </a:lnTo>
                  <a:lnTo>
                    <a:pt x="38006" y="98114"/>
                  </a:lnTo>
                  <a:lnTo>
                    <a:pt x="17488" y="135916"/>
                  </a:lnTo>
                  <a:lnTo>
                    <a:pt x="4521" y="177690"/>
                  </a:lnTo>
                  <a:lnTo>
                    <a:pt x="0" y="222542"/>
                  </a:lnTo>
                  <a:lnTo>
                    <a:pt x="0" y="3412576"/>
                  </a:lnTo>
                  <a:lnTo>
                    <a:pt x="4521" y="3457426"/>
                  </a:lnTo>
                  <a:lnTo>
                    <a:pt x="17488" y="3499199"/>
                  </a:lnTo>
                  <a:lnTo>
                    <a:pt x="38006" y="3537001"/>
                  </a:lnTo>
                  <a:lnTo>
                    <a:pt x="65181" y="3569937"/>
                  </a:lnTo>
                  <a:lnTo>
                    <a:pt x="98116" y="3597111"/>
                  </a:lnTo>
                  <a:lnTo>
                    <a:pt x="135918" y="3617630"/>
                  </a:lnTo>
                  <a:lnTo>
                    <a:pt x="177692" y="3630597"/>
                  </a:lnTo>
                  <a:lnTo>
                    <a:pt x="222542" y="3635118"/>
                  </a:lnTo>
                  <a:lnTo>
                    <a:pt x="5060501" y="3635118"/>
                  </a:lnTo>
                  <a:lnTo>
                    <a:pt x="5105352" y="3630597"/>
                  </a:lnTo>
                  <a:lnTo>
                    <a:pt x="5147126" y="3617630"/>
                  </a:lnTo>
                  <a:lnTo>
                    <a:pt x="5184928" y="3597111"/>
                  </a:lnTo>
                  <a:lnTo>
                    <a:pt x="5217864" y="3569937"/>
                  </a:lnTo>
                  <a:lnTo>
                    <a:pt x="5245038" y="3537001"/>
                  </a:lnTo>
                  <a:lnTo>
                    <a:pt x="5265555" y="3499199"/>
                  </a:lnTo>
                  <a:lnTo>
                    <a:pt x="5278522" y="3457426"/>
                  </a:lnTo>
                  <a:lnTo>
                    <a:pt x="5283043" y="3412576"/>
                  </a:lnTo>
                  <a:lnTo>
                    <a:pt x="5283043" y="222542"/>
                  </a:lnTo>
                  <a:lnTo>
                    <a:pt x="5278522" y="177690"/>
                  </a:lnTo>
                  <a:lnTo>
                    <a:pt x="5265555" y="135916"/>
                  </a:lnTo>
                  <a:lnTo>
                    <a:pt x="5245038" y="98114"/>
                  </a:lnTo>
                  <a:lnTo>
                    <a:pt x="5217864" y="65179"/>
                  </a:lnTo>
                  <a:lnTo>
                    <a:pt x="5184928" y="38005"/>
                  </a:lnTo>
                  <a:lnTo>
                    <a:pt x="5147126" y="17487"/>
                  </a:lnTo>
                  <a:lnTo>
                    <a:pt x="5105352" y="4521"/>
                  </a:lnTo>
                  <a:lnTo>
                    <a:pt x="5060501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122541" y="3181921"/>
              <a:ext cx="4467860" cy="437515"/>
            </a:xfrm>
            <a:custGeom>
              <a:avLst/>
              <a:gdLst/>
              <a:ahLst/>
              <a:cxnLst/>
              <a:rect l="l" t="t" r="r" b="b"/>
              <a:pathLst>
                <a:path w="4467860" h="437514">
                  <a:moveTo>
                    <a:pt x="4337264" y="0"/>
                  </a:moveTo>
                  <a:lnTo>
                    <a:pt x="130012" y="0"/>
                  </a:lnTo>
                  <a:lnTo>
                    <a:pt x="79405" y="10216"/>
                  </a:lnTo>
                  <a:lnTo>
                    <a:pt x="38079" y="38077"/>
                  </a:lnTo>
                  <a:lnTo>
                    <a:pt x="10217" y="79402"/>
                  </a:lnTo>
                  <a:lnTo>
                    <a:pt x="0" y="130009"/>
                  </a:lnTo>
                  <a:lnTo>
                    <a:pt x="0" y="307352"/>
                  </a:lnTo>
                  <a:lnTo>
                    <a:pt x="10217" y="357961"/>
                  </a:lnTo>
                  <a:lnTo>
                    <a:pt x="38079" y="399291"/>
                  </a:lnTo>
                  <a:lnTo>
                    <a:pt x="79405" y="427156"/>
                  </a:lnTo>
                  <a:lnTo>
                    <a:pt x="130012" y="437375"/>
                  </a:lnTo>
                  <a:lnTo>
                    <a:pt x="4337264" y="437375"/>
                  </a:lnTo>
                  <a:lnTo>
                    <a:pt x="4387871" y="427156"/>
                  </a:lnTo>
                  <a:lnTo>
                    <a:pt x="4429196" y="399291"/>
                  </a:lnTo>
                  <a:lnTo>
                    <a:pt x="4457058" y="357961"/>
                  </a:lnTo>
                  <a:lnTo>
                    <a:pt x="4467274" y="307352"/>
                  </a:lnTo>
                  <a:lnTo>
                    <a:pt x="4467274" y="130009"/>
                  </a:lnTo>
                  <a:lnTo>
                    <a:pt x="4457058" y="79402"/>
                  </a:lnTo>
                  <a:lnTo>
                    <a:pt x="4429196" y="38077"/>
                  </a:lnTo>
                  <a:lnTo>
                    <a:pt x="4387871" y="10216"/>
                  </a:lnTo>
                  <a:lnTo>
                    <a:pt x="4337264" y="0"/>
                  </a:lnTo>
                  <a:close/>
                </a:path>
              </a:pathLst>
            </a:custGeom>
            <a:solidFill>
              <a:srgbClr val="CECE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705468" y="2582163"/>
            <a:ext cx="140144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29" dirty="0">
                <a:latin typeface="Malgun Gothic"/>
                <a:cs typeface="Malgun Gothic"/>
              </a:rPr>
              <a:t>기존</a:t>
            </a:r>
            <a:r>
              <a:rPr sz="1600" b="1" spc="-175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소비</a:t>
            </a:r>
            <a:r>
              <a:rPr sz="1600" b="1" spc="-175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기록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110" dirty="0">
                <a:latin typeface="Malgun Gothic"/>
                <a:cs typeface="Malgun Gothic"/>
              </a:rPr>
              <a:t>앱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302527" y="2326767"/>
            <a:ext cx="5283200" cy="3635375"/>
          </a:xfrm>
          <a:custGeom>
            <a:avLst/>
            <a:gdLst/>
            <a:ahLst/>
            <a:cxnLst/>
            <a:rect l="l" t="t" r="r" b="b"/>
            <a:pathLst>
              <a:path w="5283200" h="3635375">
                <a:moveTo>
                  <a:pt x="5060505" y="0"/>
                </a:moveTo>
                <a:lnTo>
                  <a:pt x="222542" y="0"/>
                </a:lnTo>
                <a:lnTo>
                  <a:pt x="177690" y="4521"/>
                </a:lnTo>
                <a:lnTo>
                  <a:pt x="135916" y="17487"/>
                </a:lnTo>
                <a:lnTo>
                  <a:pt x="98114" y="38005"/>
                </a:lnTo>
                <a:lnTo>
                  <a:pt x="65179" y="65179"/>
                </a:lnTo>
                <a:lnTo>
                  <a:pt x="38005" y="98114"/>
                </a:lnTo>
                <a:lnTo>
                  <a:pt x="17487" y="135916"/>
                </a:lnTo>
                <a:lnTo>
                  <a:pt x="4521" y="177690"/>
                </a:lnTo>
                <a:lnTo>
                  <a:pt x="0" y="222542"/>
                </a:lnTo>
                <a:lnTo>
                  <a:pt x="0" y="3412576"/>
                </a:lnTo>
                <a:lnTo>
                  <a:pt x="4521" y="3457426"/>
                </a:lnTo>
                <a:lnTo>
                  <a:pt x="17487" y="3499199"/>
                </a:lnTo>
                <a:lnTo>
                  <a:pt x="38005" y="3537001"/>
                </a:lnTo>
                <a:lnTo>
                  <a:pt x="65179" y="3569937"/>
                </a:lnTo>
                <a:lnTo>
                  <a:pt x="98114" y="3597111"/>
                </a:lnTo>
                <a:lnTo>
                  <a:pt x="135916" y="3617630"/>
                </a:lnTo>
                <a:lnTo>
                  <a:pt x="177690" y="3630597"/>
                </a:lnTo>
                <a:lnTo>
                  <a:pt x="222542" y="3635118"/>
                </a:lnTo>
                <a:lnTo>
                  <a:pt x="5060505" y="3635118"/>
                </a:lnTo>
                <a:lnTo>
                  <a:pt x="5105356" y="3630597"/>
                </a:lnTo>
                <a:lnTo>
                  <a:pt x="5147130" y="3617630"/>
                </a:lnTo>
                <a:lnTo>
                  <a:pt x="5184932" y="3597111"/>
                </a:lnTo>
                <a:lnTo>
                  <a:pt x="5217868" y="3569937"/>
                </a:lnTo>
                <a:lnTo>
                  <a:pt x="5245041" y="3537001"/>
                </a:lnTo>
                <a:lnTo>
                  <a:pt x="5265559" y="3499199"/>
                </a:lnTo>
                <a:lnTo>
                  <a:pt x="5278526" y="3457426"/>
                </a:lnTo>
                <a:lnTo>
                  <a:pt x="5283047" y="3412576"/>
                </a:lnTo>
                <a:lnTo>
                  <a:pt x="5283047" y="222542"/>
                </a:lnTo>
                <a:lnTo>
                  <a:pt x="5278526" y="177690"/>
                </a:lnTo>
                <a:lnTo>
                  <a:pt x="5265559" y="135916"/>
                </a:lnTo>
                <a:lnTo>
                  <a:pt x="5245041" y="98114"/>
                </a:lnTo>
                <a:lnTo>
                  <a:pt x="5217868" y="65179"/>
                </a:lnTo>
                <a:lnTo>
                  <a:pt x="5184932" y="38005"/>
                </a:lnTo>
                <a:lnTo>
                  <a:pt x="5147130" y="17487"/>
                </a:lnTo>
                <a:lnTo>
                  <a:pt x="5105356" y="4521"/>
                </a:lnTo>
                <a:lnTo>
                  <a:pt x="5060505" y="0"/>
                </a:lnTo>
                <a:close/>
              </a:path>
            </a:pathLst>
          </a:custGeom>
          <a:solidFill>
            <a:srgbClr val="F2EE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578925" y="2585211"/>
            <a:ext cx="7308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04" dirty="0">
                <a:latin typeface="Malgun Gothic"/>
                <a:cs typeface="Malgun Gothic"/>
              </a:rPr>
              <a:t>소비채집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122541" y="3852938"/>
            <a:ext cx="4467860" cy="437515"/>
          </a:xfrm>
          <a:custGeom>
            <a:avLst/>
            <a:gdLst/>
            <a:ahLst/>
            <a:cxnLst/>
            <a:rect l="l" t="t" r="r" b="b"/>
            <a:pathLst>
              <a:path w="4467860" h="437514">
                <a:moveTo>
                  <a:pt x="4337264" y="0"/>
                </a:moveTo>
                <a:lnTo>
                  <a:pt x="130012" y="0"/>
                </a:lnTo>
                <a:lnTo>
                  <a:pt x="79405" y="10218"/>
                </a:lnTo>
                <a:lnTo>
                  <a:pt x="38079" y="38084"/>
                </a:lnTo>
                <a:lnTo>
                  <a:pt x="10217" y="79413"/>
                </a:lnTo>
                <a:lnTo>
                  <a:pt x="0" y="130022"/>
                </a:lnTo>
                <a:lnTo>
                  <a:pt x="0" y="307365"/>
                </a:lnTo>
                <a:lnTo>
                  <a:pt x="10217" y="357974"/>
                </a:lnTo>
                <a:lnTo>
                  <a:pt x="38079" y="399303"/>
                </a:lnTo>
                <a:lnTo>
                  <a:pt x="79405" y="427169"/>
                </a:lnTo>
                <a:lnTo>
                  <a:pt x="130012" y="437388"/>
                </a:lnTo>
                <a:lnTo>
                  <a:pt x="4337264" y="437388"/>
                </a:lnTo>
                <a:lnTo>
                  <a:pt x="4387871" y="427169"/>
                </a:lnTo>
                <a:lnTo>
                  <a:pt x="4429196" y="399303"/>
                </a:lnTo>
                <a:lnTo>
                  <a:pt x="4457058" y="357974"/>
                </a:lnTo>
                <a:lnTo>
                  <a:pt x="4467274" y="307365"/>
                </a:lnTo>
                <a:lnTo>
                  <a:pt x="4467274" y="130022"/>
                </a:lnTo>
                <a:lnTo>
                  <a:pt x="4457058" y="79413"/>
                </a:lnTo>
                <a:lnTo>
                  <a:pt x="4429196" y="38084"/>
                </a:lnTo>
                <a:lnTo>
                  <a:pt x="4387871" y="10218"/>
                </a:lnTo>
                <a:lnTo>
                  <a:pt x="433726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47468" y="3279140"/>
            <a:ext cx="23171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돈을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관리하는데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중점이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맞춰져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95" dirty="0"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46453" y="3949700"/>
            <a:ext cx="321881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30" dirty="0">
                <a:latin typeface="Malgun Gothic Semilight"/>
                <a:cs typeface="Malgun Gothic Semilight"/>
              </a:rPr>
              <a:t>구매처,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가격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등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지출내역과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관련된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데이터가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05" dirty="0">
                <a:latin typeface="Malgun Gothic Semilight"/>
                <a:cs typeface="Malgun Gothic Semilight"/>
              </a:rPr>
              <a:t>중요해요.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22541" y="4529861"/>
            <a:ext cx="4467860" cy="437515"/>
          </a:xfrm>
          <a:custGeom>
            <a:avLst/>
            <a:gdLst/>
            <a:ahLst/>
            <a:cxnLst/>
            <a:rect l="l" t="t" r="r" b="b"/>
            <a:pathLst>
              <a:path w="4467860" h="437514">
                <a:moveTo>
                  <a:pt x="4337264" y="0"/>
                </a:moveTo>
                <a:lnTo>
                  <a:pt x="130012" y="0"/>
                </a:lnTo>
                <a:lnTo>
                  <a:pt x="79405" y="10216"/>
                </a:lnTo>
                <a:lnTo>
                  <a:pt x="38079" y="38077"/>
                </a:lnTo>
                <a:lnTo>
                  <a:pt x="10217" y="79402"/>
                </a:lnTo>
                <a:lnTo>
                  <a:pt x="0" y="130009"/>
                </a:lnTo>
                <a:lnTo>
                  <a:pt x="0" y="307365"/>
                </a:lnTo>
                <a:lnTo>
                  <a:pt x="10217" y="357967"/>
                </a:lnTo>
                <a:lnTo>
                  <a:pt x="38079" y="399292"/>
                </a:lnTo>
                <a:lnTo>
                  <a:pt x="79405" y="427157"/>
                </a:lnTo>
                <a:lnTo>
                  <a:pt x="130012" y="437375"/>
                </a:lnTo>
                <a:lnTo>
                  <a:pt x="4337264" y="437375"/>
                </a:lnTo>
                <a:lnTo>
                  <a:pt x="4387871" y="427157"/>
                </a:lnTo>
                <a:lnTo>
                  <a:pt x="4429196" y="399292"/>
                </a:lnTo>
                <a:lnTo>
                  <a:pt x="4457058" y="357967"/>
                </a:lnTo>
                <a:lnTo>
                  <a:pt x="4467274" y="307365"/>
                </a:lnTo>
                <a:lnTo>
                  <a:pt x="4467274" y="130009"/>
                </a:lnTo>
                <a:lnTo>
                  <a:pt x="4457058" y="79402"/>
                </a:lnTo>
                <a:lnTo>
                  <a:pt x="4429196" y="38077"/>
                </a:lnTo>
                <a:lnTo>
                  <a:pt x="4387871" y="10216"/>
                </a:lnTo>
                <a:lnTo>
                  <a:pt x="433726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303997" y="4632452"/>
            <a:ext cx="41763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예산을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초과할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경우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알림을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제공하는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등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경제적인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의사결정을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95" dirty="0">
                <a:latin typeface="Malgun Gothic Semilight"/>
                <a:cs typeface="Malgun Gothic Semilight"/>
              </a:rPr>
              <a:t>도와줘요.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122541" y="5199214"/>
            <a:ext cx="4467860" cy="437515"/>
          </a:xfrm>
          <a:custGeom>
            <a:avLst/>
            <a:gdLst/>
            <a:ahLst/>
            <a:cxnLst/>
            <a:rect l="l" t="t" r="r" b="b"/>
            <a:pathLst>
              <a:path w="4467860" h="437514">
                <a:moveTo>
                  <a:pt x="4337264" y="0"/>
                </a:moveTo>
                <a:lnTo>
                  <a:pt x="130012" y="0"/>
                </a:lnTo>
                <a:lnTo>
                  <a:pt x="79405" y="10216"/>
                </a:lnTo>
                <a:lnTo>
                  <a:pt x="38079" y="38077"/>
                </a:lnTo>
                <a:lnTo>
                  <a:pt x="10217" y="79402"/>
                </a:lnTo>
                <a:lnTo>
                  <a:pt x="0" y="130009"/>
                </a:lnTo>
                <a:lnTo>
                  <a:pt x="0" y="307352"/>
                </a:lnTo>
                <a:lnTo>
                  <a:pt x="10217" y="357961"/>
                </a:lnTo>
                <a:lnTo>
                  <a:pt x="38079" y="399289"/>
                </a:lnTo>
                <a:lnTo>
                  <a:pt x="79405" y="427153"/>
                </a:lnTo>
                <a:lnTo>
                  <a:pt x="130012" y="437371"/>
                </a:lnTo>
                <a:lnTo>
                  <a:pt x="4337264" y="437371"/>
                </a:lnTo>
                <a:lnTo>
                  <a:pt x="4387871" y="427153"/>
                </a:lnTo>
                <a:lnTo>
                  <a:pt x="4429196" y="399289"/>
                </a:lnTo>
                <a:lnTo>
                  <a:pt x="4457058" y="357961"/>
                </a:lnTo>
                <a:lnTo>
                  <a:pt x="4467274" y="307352"/>
                </a:lnTo>
                <a:lnTo>
                  <a:pt x="4467274" y="130009"/>
                </a:lnTo>
                <a:lnTo>
                  <a:pt x="4457058" y="79402"/>
                </a:lnTo>
                <a:lnTo>
                  <a:pt x="4429196" y="38077"/>
                </a:lnTo>
                <a:lnTo>
                  <a:pt x="4387871" y="10216"/>
                </a:lnTo>
                <a:lnTo>
                  <a:pt x="433726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747253" y="5299964"/>
            <a:ext cx="32175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과거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지출과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비교하며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지출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패턴에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대한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피드백을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55" dirty="0">
                <a:latin typeface="Malgun Gothic Semilight"/>
                <a:cs typeface="Malgun Gothic Semilight"/>
              </a:rPr>
              <a:t>줘요.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723291" y="3267100"/>
            <a:ext cx="4467860" cy="703580"/>
          </a:xfrm>
          <a:custGeom>
            <a:avLst/>
            <a:gdLst/>
            <a:ahLst/>
            <a:cxnLst/>
            <a:rect l="l" t="t" r="r" b="b"/>
            <a:pathLst>
              <a:path w="4467859" h="703579">
                <a:moveTo>
                  <a:pt x="4258183" y="0"/>
                </a:moveTo>
                <a:lnTo>
                  <a:pt x="209080" y="0"/>
                </a:lnTo>
                <a:lnTo>
                  <a:pt x="161141" y="5522"/>
                </a:lnTo>
                <a:lnTo>
                  <a:pt x="117133" y="21252"/>
                </a:lnTo>
                <a:lnTo>
                  <a:pt x="78312" y="45934"/>
                </a:lnTo>
                <a:lnTo>
                  <a:pt x="45933" y="78314"/>
                </a:lnTo>
                <a:lnTo>
                  <a:pt x="21251" y="117138"/>
                </a:lnTo>
                <a:lnTo>
                  <a:pt x="5522" y="161149"/>
                </a:lnTo>
                <a:lnTo>
                  <a:pt x="0" y="209092"/>
                </a:lnTo>
                <a:lnTo>
                  <a:pt x="0" y="494309"/>
                </a:lnTo>
                <a:lnTo>
                  <a:pt x="5522" y="542253"/>
                </a:lnTo>
                <a:lnTo>
                  <a:pt x="21251" y="586264"/>
                </a:lnTo>
                <a:lnTo>
                  <a:pt x="45933" y="625087"/>
                </a:lnTo>
                <a:lnTo>
                  <a:pt x="78312" y="657467"/>
                </a:lnTo>
                <a:lnTo>
                  <a:pt x="117133" y="682150"/>
                </a:lnTo>
                <a:lnTo>
                  <a:pt x="161141" y="697880"/>
                </a:lnTo>
                <a:lnTo>
                  <a:pt x="209080" y="703402"/>
                </a:lnTo>
                <a:lnTo>
                  <a:pt x="4258183" y="703402"/>
                </a:lnTo>
                <a:lnTo>
                  <a:pt x="4306126" y="697880"/>
                </a:lnTo>
                <a:lnTo>
                  <a:pt x="4350137" y="682150"/>
                </a:lnTo>
                <a:lnTo>
                  <a:pt x="4388960" y="657467"/>
                </a:lnTo>
                <a:lnTo>
                  <a:pt x="4421341" y="625087"/>
                </a:lnTo>
                <a:lnTo>
                  <a:pt x="4446023" y="586264"/>
                </a:lnTo>
                <a:lnTo>
                  <a:pt x="4461753" y="542253"/>
                </a:lnTo>
                <a:lnTo>
                  <a:pt x="4467275" y="494309"/>
                </a:lnTo>
                <a:lnTo>
                  <a:pt x="4467275" y="209092"/>
                </a:lnTo>
                <a:lnTo>
                  <a:pt x="4461753" y="161149"/>
                </a:lnTo>
                <a:lnTo>
                  <a:pt x="4446023" y="117138"/>
                </a:lnTo>
                <a:lnTo>
                  <a:pt x="4421341" y="78314"/>
                </a:lnTo>
                <a:lnTo>
                  <a:pt x="4388960" y="45934"/>
                </a:lnTo>
                <a:lnTo>
                  <a:pt x="4350137" y="21252"/>
                </a:lnTo>
                <a:lnTo>
                  <a:pt x="4306126" y="5522"/>
                </a:lnTo>
                <a:lnTo>
                  <a:pt x="4258183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701038" y="3407155"/>
            <a:ext cx="2485390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49860">
              <a:lnSpc>
                <a:spcPct val="103299"/>
              </a:lnSpc>
              <a:spcBef>
                <a:spcPts val="5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수치적인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기록보다</a:t>
            </a:r>
            <a:r>
              <a:rPr sz="1200" spc="-2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지출에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대한</a:t>
            </a:r>
            <a:r>
              <a:rPr sz="1200" spc="-2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감정,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의미를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기록하는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데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초점이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맞춰져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14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723291" y="4090542"/>
            <a:ext cx="4467860" cy="1525905"/>
          </a:xfrm>
          <a:custGeom>
            <a:avLst/>
            <a:gdLst/>
            <a:ahLst/>
            <a:cxnLst/>
            <a:rect l="l" t="t" r="r" b="b"/>
            <a:pathLst>
              <a:path w="4467859" h="1525904">
                <a:moveTo>
                  <a:pt x="4467276" y="1031036"/>
                </a:moveTo>
                <a:lnTo>
                  <a:pt x="4461751" y="983094"/>
                </a:lnTo>
                <a:lnTo>
                  <a:pt x="4446016" y="939088"/>
                </a:lnTo>
                <a:lnTo>
                  <a:pt x="4421340" y="900264"/>
                </a:lnTo>
                <a:lnTo>
                  <a:pt x="4388955" y="867879"/>
                </a:lnTo>
                <a:lnTo>
                  <a:pt x="4350131" y="843203"/>
                </a:lnTo>
                <a:lnTo>
                  <a:pt x="4306125" y="827468"/>
                </a:lnTo>
                <a:lnTo>
                  <a:pt x="4258183" y="821944"/>
                </a:lnTo>
                <a:lnTo>
                  <a:pt x="209080" y="821944"/>
                </a:lnTo>
                <a:lnTo>
                  <a:pt x="161137" y="827468"/>
                </a:lnTo>
                <a:lnTo>
                  <a:pt x="117132" y="843203"/>
                </a:lnTo>
                <a:lnTo>
                  <a:pt x="78308" y="867879"/>
                </a:lnTo>
                <a:lnTo>
                  <a:pt x="45923" y="900264"/>
                </a:lnTo>
                <a:lnTo>
                  <a:pt x="21247" y="939088"/>
                </a:lnTo>
                <a:lnTo>
                  <a:pt x="5511" y="983094"/>
                </a:lnTo>
                <a:lnTo>
                  <a:pt x="0" y="1031036"/>
                </a:lnTo>
                <a:lnTo>
                  <a:pt x="0" y="1316253"/>
                </a:lnTo>
                <a:lnTo>
                  <a:pt x="5511" y="1364195"/>
                </a:lnTo>
                <a:lnTo>
                  <a:pt x="21247" y="1408201"/>
                </a:lnTo>
                <a:lnTo>
                  <a:pt x="45923" y="1447025"/>
                </a:lnTo>
                <a:lnTo>
                  <a:pt x="78308" y="1479410"/>
                </a:lnTo>
                <a:lnTo>
                  <a:pt x="117132" y="1504086"/>
                </a:lnTo>
                <a:lnTo>
                  <a:pt x="161137" y="1519821"/>
                </a:lnTo>
                <a:lnTo>
                  <a:pt x="209080" y="1525346"/>
                </a:lnTo>
                <a:lnTo>
                  <a:pt x="4258183" y="1525346"/>
                </a:lnTo>
                <a:lnTo>
                  <a:pt x="4306125" y="1519821"/>
                </a:lnTo>
                <a:lnTo>
                  <a:pt x="4350131" y="1504086"/>
                </a:lnTo>
                <a:lnTo>
                  <a:pt x="4388955" y="1479410"/>
                </a:lnTo>
                <a:lnTo>
                  <a:pt x="4421340" y="1447025"/>
                </a:lnTo>
                <a:lnTo>
                  <a:pt x="4446016" y="1408201"/>
                </a:lnTo>
                <a:lnTo>
                  <a:pt x="4461751" y="1364195"/>
                </a:lnTo>
                <a:lnTo>
                  <a:pt x="4467276" y="1316253"/>
                </a:lnTo>
                <a:lnTo>
                  <a:pt x="4467276" y="1031036"/>
                </a:lnTo>
                <a:close/>
              </a:path>
              <a:path w="4467859" h="1525904">
                <a:moveTo>
                  <a:pt x="4467860" y="209080"/>
                </a:moveTo>
                <a:lnTo>
                  <a:pt x="4462335" y="161150"/>
                </a:lnTo>
                <a:lnTo>
                  <a:pt x="4446600" y="117144"/>
                </a:lnTo>
                <a:lnTo>
                  <a:pt x="4421924" y="78320"/>
                </a:lnTo>
                <a:lnTo>
                  <a:pt x="4389539" y="45935"/>
                </a:lnTo>
                <a:lnTo>
                  <a:pt x="4350715" y="21259"/>
                </a:lnTo>
                <a:lnTo>
                  <a:pt x="4306709" y="5524"/>
                </a:lnTo>
                <a:lnTo>
                  <a:pt x="4258767" y="0"/>
                </a:lnTo>
                <a:lnTo>
                  <a:pt x="209664" y="0"/>
                </a:lnTo>
                <a:lnTo>
                  <a:pt x="161709" y="5524"/>
                </a:lnTo>
                <a:lnTo>
                  <a:pt x="117703" y="21259"/>
                </a:lnTo>
                <a:lnTo>
                  <a:pt x="78879" y="45935"/>
                </a:lnTo>
                <a:lnTo>
                  <a:pt x="46494" y="78320"/>
                </a:lnTo>
                <a:lnTo>
                  <a:pt x="21818" y="117144"/>
                </a:lnTo>
                <a:lnTo>
                  <a:pt x="6083" y="161150"/>
                </a:lnTo>
                <a:lnTo>
                  <a:pt x="571" y="209080"/>
                </a:lnTo>
                <a:lnTo>
                  <a:pt x="571" y="494296"/>
                </a:lnTo>
                <a:lnTo>
                  <a:pt x="6083" y="542251"/>
                </a:lnTo>
                <a:lnTo>
                  <a:pt x="21818" y="586257"/>
                </a:lnTo>
                <a:lnTo>
                  <a:pt x="46494" y="625081"/>
                </a:lnTo>
                <a:lnTo>
                  <a:pt x="78879" y="657466"/>
                </a:lnTo>
                <a:lnTo>
                  <a:pt x="117703" y="682142"/>
                </a:lnTo>
                <a:lnTo>
                  <a:pt x="161709" y="697877"/>
                </a:lnTo>
                <a:lnTo>
                  <a:pt x="209664" y="703389"/>
                </a:lnTo>
                <a:lnTo>
                  <a:pt x="4258767" y="703389"/>
                </a:lnTo>
                <a:lnTo>
                  <a:pt x="4306709" y="697877"/>
                </a:lnTo>
                <a:lnTo>
                  <a:pt x="4350715" y="682142"/>
                </a:lnTo>
                <a:lnTo>
                  <a:pt x="4389539" y="657466"/>
                </a:lnTo>
                <a:lnTo>
                  <a:pt x="4421924" y="625081"/>
                </a:lnTo>
                <a:lnTo>
                  <a:pt x="4446600" y="586257"/>
                </a:lnTo>
                <a:lnTo>
                  <a:pt x="4462335" y="542251"/>
                </a:lnTo>
                <a:lnTo>
                  <a:pt x="4467860" y="494296"/>
                </a:lnTo>
                <a:lnTo>
                  <a:pt x="4467860" y="20908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767497" y="4208779"/>
            <a:ext cx="2317115" cy="39751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 indent="102870">
              <a:lnSpc>
                <a:spcPct val="103299"/>
              </a:lnSpc>
              <a:spcBef>
                <a:spcPts val="5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지출과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감정의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상관관계를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분석하여 </a:t>
            </a:r>
            <a:r>
              <a:rPr sz="1200" spc="-17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사용자에게</a:t>
            </a:r>
            <a:r>
              <a:rPr sz="1200" spc="-4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의미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있는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통계를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제공해요.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929816" y="5037835"/>
            <a:ext cx="2053589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830">
              <a:lnSpc>
                <a:spcPct val="105000"/>
              </a:lnSpc>
              <a:spcBef>
                <a:spcPts val="10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다른</a:t>
            </a:r>
            <a:r>
              <a:rPr sz="1200" spc="-4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사용자들과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기록을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9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공유하며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서로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피드백을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주고받을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수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2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6791" y="1109978"/>
            <a:ext cx="468693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90" dirty="0"/>
              <a:t>저희가</a:t>
            </a:r>
            <a:r>
              <a:rPr spc="-320" dirty="0"/>
              <a:t> </a:t>
            </a:r>
            <a:r>
              <a:rPr spc="-390" dirty="0"/>
              <a:t>앞으로</a:t>
            </a:r>
            <a:r>
              <a:rPr spc="-315" dirty="0"/>
              <a:t> </a:t>
            </a:r>
            <a:r>
              <a:rPr spc="-390" dirty="0"/>
              <a:t>나아갈</a:t>
            </a:r>
            <a:r>
              <a:rPr spc="-315" dirty="0"/>
              <a:t> </a:t>
            </a:r>
            <a:r>
              <a:rPr spc="-330" dirty="0"/>
              <a:t>방향이에요.</a:t>
            </a:r>
          </a:p>
        </p:txBody>
      </p:sp>
      <p:sp>
        <p:nvSpPr>
          <p:cNvPr id="3" name="object 3"/>
          <p:cNvSpPr/>
          <p:nvPr/>
        </p:nvSpPr>
        <p:spPr>
          <a:xfrm>
            <a:off x="809448" y="3649179"/>
            <a:ext cx="2502535" cy="1929130"/>
          </a:xfrm>
          <a:custGeom>
            <a:avLst/>
            <a:gdLst/>
            <a:ahLst/>
            <a:cxnLst/>
            <a:rect l="l" t="t" r="r" b="b"/>
            <a:pathLst>
              <a:path w="2502535" h="1929129">
                <a:moveTo>
                  <a:pt x="2325406" y="0"/>
                </a:moveTo>
                <a:lnTo>
                  <a:pt x="176945" y="0"/>
                </a:lnTo>
                <a:lnTo>
                  <a:pt x="129906" y="6320"/>
                </a:lnTo>
                <a:lnTo>
                  <a:pt x="87637" y="24158"/>
                </a:lnTo>
                <a:lnTo>
                  <a:pt x="51826" y="51827"/>
                </a:lnTo>
                <a:lnTo>
                  <a:pt x="24158" y="87639"/>
                </a:lnTo>
                <a:lnTo>
                  <a:pt x="6320" y="129908"/>
                </a:lnTo>
                <a:lnTo>
                  <a:pt x="0" y="176949"/>
                </a:lnTo>
                <a:lnTo>
                  <a:pt x="0" y="1752066"/>
                </a:lnTo>
                <a:lnTo>
                  <a:pt x="6320" y="1799101"/>
                </a:lnTo>
                <a:lnTo>
                  <a:pt x="24158" y="1841367"/>
                </a:lnTo>
                <a:lnTo>
                  <a:pt x="51826" y="1877177"/>
                </a:lnTo>
                <a:lnTo>
                  <a:pt x="87637" y="1904844"/>
                </a:lnTo>
                <a:lnTo>
                  <a:pt x="129906" y="1922682"/>
                </a:lnTo>
                <a:lnTo>
                  <a:pt x="176945" y="1929003"/>
                </a:lnTo>
                <a:lnTo>
                  <a:pt x="2325406" y="1929003"/>
                </a:lnTo>
                <a:lnTo>
                  <a:pt x="2372446" y="1922682"/>
                </a:lnTo>
                <a:lnTo>
                  <a:pt x="2414716" y="1904844"/>
                </a:lnTo>
                <a:lnTo>
                  <a:pt x="2450528" y="1877177"/>
                </a:lnTo>
                <a:lnTo>
                  <a:pt x="2478197" y="1841367"/>
                </a:lnTo>
                <a:lnTo>
                  <a:pt x="2496035" y="1799101"/>
                </a:lnTo>
                <a:lnTo>
                  <a:pt x="2502355" y="1752066"/>
                </a:lnTo>
                <a:lnTo>
                  <a:pt x="2502355" y="176949"/>
                </a:lnTo>
                <a:lnTo>
                  <a:pt x="2496035" y="129908"/>
                </a:lnTo>
                <a:lnTo>
                  <a:pt x="2478197" y="87639"/>
                </a:lnTo>
                <a:lnTo>
                  <a:pt x="2450528" y="51827"/>
                </a:lnTo>
                <a:lnTo>
                  <a:pt x="2414716" y="24158"/>
                </a:lnTo>
                <a:lnTo>
                  <a:pt x="2372446" y="6320"/>
                </a:lnTo>
                <a:lnTo>
                  <a:pt x="2325406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99700" y="3649179"/>
            <a:ext cx="2502535" cy="1929130"/>
          </a:xfrm>
          <a:custGeom>
            <a:avLst/>
            <a:gdLst/>
            <a:ahLst/>
            <a:cxnLst/>
            <a:rect l="l" t="t" r="r" b="b"/>
            <a:pathLst>
              <a:path w="2502535" h="1929129">
                <a:moveTo>
                  <a:pt x="2325408" y="0"/>
                </a:moveTo>
                <a:lnTo>
                  <a:pt x="176936" y="0"/>
                </a:lnTo>
                <a:lnTo>
                  <a:pt x="129901" y="6320"/>
                </a:lnTo>
                <a:lnTo>
                  <a:pt x="87635" y="24158"/>
                </a:lnTo>
                <a:lnTo>
                  <a:pt x="51825" y="51827"/>
                </a:lnTo>
                <a:lnTo>
                  <a:pt x="24158" y="87639"/>
                </a:lnTo>
                <a:lnTo>
                  <a:pt x="6320" y="129908"/>
                </a:lnTo>
                <a:lnTo>
                  <a:pt x="0" y="176949"/>
                </a:lnTo>
                <a:lnTo>
                  <a:pt x="0" y="1752066"/>
                </a:lnTo>
                <a:lnTo>
                  <a:pt x="6320" y="1799101"/>
                </a:lnTo>
                <a:lnTo>
                  <a:pt x="24158" y="1841367"/>
                </a:lnTo>
                <a:lnTo>
                  <a:pt x="51825" y="1877177"/>
                </a:lnTo>
                <a:lnTo>
                  <a:pt x="87635" y="1904844"/>
                </a:lnTo>
                <a:lnTo>
                  <a:pt x="129901" y="1922682"/>
                </a:lnTo>
                <a:lnTo>
                  <a:pt x="176936" y="1929003"/>
                </a:lnTo>
                <a:lnTo>
                  <a:pt x="2325408" y="1929003"/>
                </a:lnTo>
                <a:lnTo>
                  <a:pt x="2372448" y="1922682"/>
                </a:lnTo>
                <a:lnTo>
                  <a:pt x="2414717" y="1904844"/>
                </a:lnTo>
                <a:lnTo>
                  <a:pt x="2450530" y="1877177"/>
                </a:lnTo>
                <a:lnTo>
                  <a:pt x="2478198" y="1841367"/>
                </a:lnTo>
                <a:lnTo>
                  <a:pt x="2496036" y="1799101"/>
                </a:lnTo>
                <a:lnTo>
                  <a:pt x="2502357" y="1752066"/>
                </a:lnTo>
                <a:lnTo>
                  <a:pt x="2502357" y="176949"/>
                </a:lnTo>
                <a:lnTo>
                  <a:pt x="2496036" y="129908"/>
                </a:lnTo>
                <a:lnTo>
                  <a:pt x="2478198" y="87639"/>
                </a:lnTo>
                <a:lnTo>
                  <a:pt x="2450530" y="51827"/>
                </a:lnTo>
                <a:lnTo>
                  <a:pt x="2414717" y="24158"/>
                </a:lnTo>
                <a:lnTo>
                  <a:pt x="2372448" y="6320"/>
                </a:lnTo>
                <a:lnTo>
                  <a:pt x="2325408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189941" y="3649179"/>
            <a:ext cx="2502535" cy="1929130"/>
          </a:xfrm>
          <a:custGeom>
            <a:avLst/>
            <a:gdLst/>
            <a:ahLst/>
            <a:cxnLst/>
            <a:rect l="l" t="t" r="r" b="b"/>
            <a:pathLst>
              <a:path w="2502534" h="1929129">
                <a:moveTo>
                  <a:pt x="2325420" y="0"/>
                </a:moveTo>
                <a:lnTo>
                  <a:pt x="176949" y="0"/>
                </a:lnTo>
                <a:lnTo>
                  <a:pt x="129908" y="6320"/>
                </a:lnTo>
                <a:lnTo>
                  <a:pt x="87639" y="24158"/>
                </a:lnTo>
                <a:lnTo>
                  <a:pt x="51827" y="51827"/>
                </a:lnTo>
                <a:lnTo>
                  <a:pt x="24158" y="87639"/>
                </a:lnTo>
                <a:lnTo>
                  <a:pt x="6320" y="129908"/>
                </a:lnTo>
                <a:lnTo>
                  <a:pt x="0" y="176949"/>
                </a:lnTo>
                <a:lnTo>
                  <a:pt x="0" y="1752066"/>
                </a:lnTo>
                <a:lnTo>
                  <a:pt x="6320" y="1799101"/>
                </a:lnTo>
                <a:lnTo>
                  <a:pt x="24158" y="1841367"/>
                </a:lnTo>
                <a:lnTo>
                  <a:pt x="51827" y="1877177"/>
                </a:lnTo>
                <a:lnTo>
                  <a:pt x="87639" y="1904844"/>
                </a:lnTo>
                <a:lnTo>
                  <a:pt x="129908" y="1922682"/>
                </a:lnTo>
                <a:lnTo>
                  <a:pt x="176949" y="1929003"/>
                </a:lnTo>
                <a:lnTo>
                  <a:pt x="2325420" y="1929003"/>
                </a:lnTo>
                <a:lnTo>
                  <a:pt x="2372455" y="1922682"/>
                </a:lnTo>
                <a:lnTo>
                  <a:pt x="2414721" y="1904844"/>
                </a:lnTo>
                <a:lnTo>
                  <a:pt x="2450531" y="1877177"/>
                </a:lnTo>
                <a:lnTo>
                  <a:pt x="2478198" y="1841367"/>
                </a:lnTo>
                <a:lnTo>
                  <a:pt x="2496036" y="1799101"/>
                </a:lnTo>
                <a:lnTo>
                  <a:pt x="2502357" y="1752066"/>
                </a:lnTo>
                <a:lnTo>
                  <a:pt x="2502357" y="176949"/>
                </a:lnTo>
                <a:lnTo>
                  <a:pt x="2496036" y="129908"/>
                </a:lnTo>
                <a:lnTo>
                  <a:pt x="2478198" y="87639"/>
                </a:lnTo>
                <a:lnTo>
                  <a:pt x="2450531" y="51827"/>
                </a:lnTo>
                <a:lnTo>
                  <a:pt x="2414721" y="24158"/>
                </a:lnTo>
                <a:lnTo>
                  <a:pt x="2372455" y="6320"/>
                </a:lnTo>
                <a:lnTo>
                  <a:pt x="2325420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74023" y="3649179"/>
            <a:ext cx="2502535" cy="1929130"/>
          </a:xfrm>
          <a:custGeom>
            <a:avLst/>
            <a:gdLst/>
            <a:ahLst/>
            <a:cxnLst/>
            <a:rect l="l" t="t" r="r" b="b"/>
            <a:pathLst>
              <a:path w="2502534" h="1929129">
                <a:moveTo>
                  <a:pt x="2325408" y="0"/>
                </a:moveTo>
                <a:lnTo>
                  <a:pt x="176949" y="0"/>
                </a:lnTo>
                <a:lnTo>
                  <a:pt x="129908" y="6320"/>
                </a:lnTo>
                <a:lnTo>
                  <a:pt x="87639" y="24158"/>
                </a:lnTo>
                <a:lnTo>
                  <a:pt x="51827" y="51827"/>
                </a:lnTo>
                <a:lnTo>
                  <a:pt x="24158" y="87639"/>
                </a:lnTo>
                <a:lnTo>
                  <a:pt x="6320" y="129908"/>
                </a:lnTo>
                <a:lnTo>
                  <a:pt x="0" y="176949"/>
                </a:lnTo>
                <a:lnTo>
                  <a:pt x="0" y="1752066"/>
                </a:lnTo>
                <a:lnTo>
                  <a:pt x="6320" y="1799101"/>
                </a:lnTo>
                <a:lnTo>
                  <a:pt x="24158" y="1841367"/>
                </a:lnTo>
                <a:lnTo>
                  <a:pt x="51827" y="1877177"/>
                </a:lnTo>
                <a:lnTo>
                  <a:pt x="87639" y="1904844"/>
                </a:lnTo>
                <a:lnTo>
                  <a:pt x="129908" y="1922682"/>
                </a:lnTo>
                <a:lnTo>
                  <a:pt x="176949" y="1929003"/>
                </a:lnTo>
                <a:lnTo>
                  <a:pt x="2325408" y="1929003"/>
                </a:lnTo>
                <a:lnTo>
                  <a:pt x="2372448" y="1922682"/>
                </a:lnTo>
                <a:lnTo>
                  <a:pt x="2414717" y="1904844"/>
                </a:lnTo>
                <a:lnTo>
                  <a:pt x="2450530" y="1877177"/>
                </a:lnTo>
                <a:lnTo>
                  <a:pt x="2478198" y="1841367"/>
                </a:lnTo>
                <a:lnTo>
                  <a:pt x="2496036" y="1799101"/>
                </a:lnTo>
                <a:lnTo>
                  <a:pt x="2502357" y="1752066"/>
                </a:lnTo>
                <a:lnTo>
                  <a:pt x="2502357" y="176949"/>
                </a:lnTo>
                <a:lnTo>
                  <a:pt x="2496036" y="129908"/>
                </a:lnTo>
                <a:lnTo>
                  <a:pt x="2478198" y="87639"/>
                </a:lnTo>
                <a:lnTo>
                  <a:pt x="2450530" y="51827"/>
                </a:lnTo>
                <a:lnTo>
                  <a:pt x="2414717" y="24158"/>
                </a:lnTo>
                <a:lnTo>
                  <a:pt x="2372448" y="6320"/>
                </a:lnTo>
                <a:lnTo>
                  <a:pt x="2325408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97108" y="2851404"/>
            <a:ext cx="1183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85" dirty="0">
                <a:latin typeface="Malgun Gothic"/>
                <a:cs typeface="Malgun Gothic"/>
              </a:rPr>
              <a:t>키워드</a:t>
            </a:r>
            <a:r>
              <a:rPr sz="2000" spc="-215" dirty="0">
                <a:latin typeface="Malgun Gothic"/>
                <a:cs typeface="Malgun Gothic"/>
              </a:rPr>
              <a:t> </a:t>
            </a:r>
            <a:r>
              <a:rPr sz="2000" spc="-310" dirty="0">
                <a:latin typeface="Malgun Gothic"/>
                <a:cs typeface="Malgun Gothic"/>
              </a:rPr>
              <a:t>추가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53971" y="2814828"/>
            <a:ext cx="963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85" dirty="0">
                <a:latin typeface="Malgun Gothic"/>
                <a:cs typeface="Malgun Gothic"/>
              </a:rPr>
              <a:t>목표</a:t>
            </a:r>
            <a:r>
              <a:rPr sz="2000" spc="-215" dirty="0">
                <a:latin typeface="Malgun Gothic"/>
                <a:cs typeface="Malgun Gothic"/>
              </a:rPr>
              <a:t> </a:t>
            </a:r>
            <a:r>
              <a:rPr sz="2000" spc="-310" dirty="0">
                <a:latin typeface="Malgun Gothic"/>
                <a:cs typeface="Malgun Gothic"/>
              </a:rPr>
              <a:t>추천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959320" y="2814828"/>
            <a:ext cx="963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85" dirty="0">
                <a:latin typeface="Malgun Gothic"/>
                <a:cs typeface="Malgun Gothic"/>
              </a:rPr>
              <a:t>공유</a:t>
            </a:r>
            <a:r>
              <a:rPr sz="2000" spc="-215" dirty="0">
                <a:latin typeface="Malgun Gothic"/>
                <a:cs typeface="Malgun Gothic"/>
              </a:rPr>
              <a:t> </a:t>
            </a:r>
            <a:r>
              <a:rPr sz="2000" spc="-310" dirty="0">
                <a:latin typeface="Malgun Gothic"/>
                <a:cs typeface="Malgun Gothic"/>
              </a:rPr>
              <a:t>기능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540037" y="2814828"/>
            <a:ext cx="1183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85" dirty="0">
                <a:latin typeface="Malgun Gothic"/>
                <a:cs typeface="Malgun Gothic"/>
              </a:rPr>
              <a:t>연간</a:t>
            </a:r>
            <a:r>
              <a:rPr sz="2000" spc="-225" dirty="0">
                <a:latin typeface="Malgun Gothic"/>
                <a:cs typeface="Malgun Gothic"/>
              </a:rPr>
              <a:t> </a:t>
            </a:r>
            <a:r>
              <a:rPr sz="2000" spc="-310" dirty="0">
                <a:latin typeface="Malgun Gothic"/>
                <a:cs typeface="Malgun Gothic"/>
              </a:rPr>
              <a:t>보고서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447063" y="4793995"/>
            <a:ext cx="1226820" cy="409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6830">
              <a:lnSpc>
                <a:spcPct val="105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마음에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드는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75" dirty="0">
                <a:latin typeface="Malgun Gothic Semilight"/>
                <a:cs typeface="Malgun Gothic Semilight"/>
              </a:rPr>
              <a:t>목표를 </a:t>
            </a:r>
            <a:r>
              <a:rPr sz="1200" spc="-175" dirty="0">
                <a:latin typeface="Malgun Gothic Semilight"/>
                <a:cs typeface="Malgun Gothic Semilight"/>
              </a:rPr>
              <a:t>추천</a:t>
            </a:r>
            <a:r>
              <a:rPr sz="1200" spc="-4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받을</a:t>
            </a:r>
            <a:r>
              <a:rPr sz="1200" spc="-4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25" dirty="0"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39666" y="4821428"/>
            <a:ext cx="1621790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450850">
              <a:lnSpc>
                <a:spcPct val="105000"/>
              </a:lnSpc>
              <a:spcBef>
                <a:spcPts val="25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유저</a:t>
            </a:r>
            <a:r>
              <a:rPr sz="1200" spc="-40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스스로 </a:t>
            </a:r>
            <a:r>
              <a:rPr sz="1200" spc="-175" dirty="0">
                <a:latin typeface="Malgun Gothic Semilight"/>
                <a:cs typeface="Malgun Gothic Semilight"/>
              </a:rPr>
              <a:t>키워드를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추가할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수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25" dirty="0"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522529" y="4821428"/>
            <a:ext cx="1790064" cy="40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다른</a:t>
            </a:r>
            <a:r>
              <a:rPr sz="1200" spc="-40" dirty="0">
                <a:latin typeface="Malgun Gothic Semilight"/>
                <a:cs typeface="Malgun Gothic Semilight"/>
              </a:rPr>
              <a:t> </a:t>
            </a:r>
            <a:r>
              <a:rPr sz="1200" spc="-20" dirty="0">
                <a:latin typeface="Malgun Gothic Semilight"/>
                <a:cs typeface="Malgun Gothic Semilight"/>
              </a:rPr>
              <a:t>사람들과</a:t>
            </a:r>
            <a:endParaRPr sz="1200">
              <a:latin typeface="Malgun Gothic Semilight"/>
              <a:cs typeface="Malgun Gothic Semiligh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소비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기록을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공유할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75" dirty="0"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17634" y="4821428"/>
            <a:ext cx="1790064" cy="4006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지금보다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더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다양한</a:t>
            </a:r>
            <a:endParaRPr sz="1200">
              <a:latin typeface="Malgun Gothic Semilight"/>
              <a:cs typeface="Malgun Gothic Semilight"/>
            </a:endParaRPr>
          </a:p>
          <a:p>
            <a:pPr algn="ctr">
              <a:lnSpc>
                <a:spcPct val="100000"/>
              </a:lnSpc>
              <a:spcBef>
                <a:spcPts val="7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소비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데이터를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쌓을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75" dirty="0"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902773" y="4099559"/>
            <a:ext cx="457200" cy="457200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69605" y="4102608"/>
            <a:ext cx="457200" cy="457200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6917" y="4102608"/>
            <a:ext cx="457200" cy="457200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200303" y="4099559"/>
            <a:ext cx="457200" cy="45720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2058136" y="2263305"/>
            <a:ext cx="8241665" cy="177800"/>
            <a:chOff x="2058136" y="2263305"/>
            <a:chExt cx="8241665" cy="177800"/>
          </a:xfrm>
        </p:grpSpPr>
        <p:pic>
          <p:nvPicPr>
            <p:cNvPr id="22" name="object 2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58136" y="2263305"/>
              <a:ext cx="174161" cy="174161"/>
            </a:xfrm>
            <a:prstGeom prst="rect">
              <a:avLst/>
            </a:prstGeom>
          </p:spPr>
        </p:pic>
        <p:sp>
          <p:nvSpPr>
            <p:cNvPr id="23" name="object 23"/>
            <p:cNvSpPr/>
            <p:nvPr/>
          </p:nvSpPr>
          <p:spPr>
            <a:xfrm>
              <a:off x="2229586" y="2351214"/>
              <a:ext cx="7910830" cy="2540"/>
            </a:xfrm>
            <a:custGeom>
              <a:avLst/>
              <a:gdLst/>
              <a:ahLst/>
              <a:cxnLst/>
              <a:rect l="l" t="t" r="r" b="b"/>
              <a:pathLst>
                <a:path w="7910830" h="2539">
                  <a:moveTo>
                    <a:pt x="0" y="0"/>
                  </a:moveTo>
                  <a:lnTo>
                    <a:pt x="7910234" y="2519"/>
                  </a:lnTo>
                </a:path>
              </a:pathLst>
            </a:custGeom>
            <a:ln w="254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43513" y="2264422"/>
              <a:ext cx="174161" cy="174161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38364" y="2263305"/>
              <a:ext cx="174161" cy="174161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125519" y="2266645"/>
              <a:ext cx="174161" cy="1741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9074" rIns="0" bIns="0" rtlCol="0">
            <a:spAutoFit/>
          </a:bodyPr>
          <a:lstStyle/>
          <a:p>
            <a:pPr marL="1568450">
              <a:lnSpc>
                <a:spcPct val="100000"/>
              </a:lnSpc>
              <a:spcBef>
                <a:spcPts val="100"/>
              </a:spcBef>
            </a:pPr>
            <a:r>
              <a:rPr spc="-330" dirty="0"/>
              <a:t>감사합니다.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78452" y="5268302"/>
            <a:ext cx="2502535" cy="1028065"/>
          </a:xfrm>
          <a:custGeom>
            <a:avLst/>
            <a:gdLst/>
            <a:ahLst/>
            <a:cxnLst/>
            <a:rect l="l" t="t" r="r" b="b"/>
            <a:pathLst>
              <a:path w="2502535" h="1028064">
                <a:moveTo>
                  <a:pt x="2408053" y="0"/>
                </a:moveTo>
                <a:lnTo>
                  <a:pt x="94303" y="0"/>
                </a:lnTo>
                <a:lnTo>
                  <a:pt x="57596" y="7409"/>
                </a:lnTo>
                <a:lnTo>
                  <a:pt x="27620" y="27617"/>
                </a:lnTo>
                <a:lnTo>
                  <a:pt x="7410" y="57591"/>
                </a:lnTo>
                <a:lnTo>
                  <a:pt x="0" y="94297"/>
                </a:lnTo>
                <a:lnTo>
                  <a:pt x="0" y="933762"/>
                </a:lnTo>
                <a:lnTo>
                  <a:pt x="7410" y="970469"/>
                </a:lnTo>
                <a:lnTo>
                  <a:pt x="27620" y="1000445"/>
                </a:lnTo>
                <a:lnTo>
                  <a:pt x="57596" y="1020655"/>
                </a:lnTo>
                <a:lnTo>
                  <a:pt x="94303" y="1028066"/>
                </a:lnTo>
                <a:lnTo>
                  <a:pt x="2408053" y="1028066"/>
                </a:lnTo>
                <a:lnTo>
                  <a:pt x="2444759" y="1020655"/>
                </a:lnTo>
                <a:lnTo>
                  <a:pt x="2474733" y="1000445"/>
                </a:lnTo>
                <a:lnTo>
                  <a:pt x="2494940" y="970469"/>
                </a:lnTo>
                <a:lnTo>
                  <a:pt x="2502350" y="933762"/>
                </a:lnTo>
                <a:lnTo>
                  <a:pt x="2502350" y="94297"/>
                </a:lnTo>
                <a:lnTo>
                  <a:pt x="2494940" y="57591"/>
                </a:lnTo>
                <a:lnTo>
                  <a:pt x="2474733" y="27617"/>
                </a:lnTo>
                <a:lnTo>
                  <a:pt x="2444759" y="7409"/>
                </a:lnTo>
                <a:lnTo>
                  <a:pt x="2408053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3483292" y="1367043"/>
            <a:ext cx="5372100" cy="4929505"/>
            <a:chOff x="3483292" y="1367043"/>
            <a:chExt cx="5372100" cy="492950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24656" y="1367043"/>
              <a:ext cx="5330583" cy="429290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3483292" y="5268302"/>
              <a:ext cx="2502535" cy="1028065"/>
            </a:xfrm>
            <a:custGeom>
              <a:avLst/>
              <a:gdLst/>
              <a:ahLst/>
              <a:cxnLst/>
              <a:rect l="l" t="t" r="r" b="b"/>
              <a:pathLst>
                <a:path w="2502535" h="1028064">
                  <a:moveTo>
                    <a:pt x="2408047" y="0"/>
                  </a:moveTo>
                  <a:lnTo>
                    <a:pt x="94297" y="0"/>
                  </a:lnTo>
                  <a:lnTo>
                    <a:pt x="57591" y="7409"/>
                  </a:lnTo>
                  <a:lnTo>
                    <a:pt x="27617" y="27617"/>
                  </a:lnTo>
                  <a:lnTo>
                    <a:pt x="7409" y="57591"/>
                  </a:lnTo>
                  <a:lnTo>
                    <a:pt x="0" y="94297"/>
                  </a:lnTo>
                  <a:lnTo>
                    <a:pt x="0" y="933762"/>
                  </a:lnTo>
                  <a:lnTo>
                    <a:pt x="7409" y="970469"/>
                  </a:lnTo>
                  <a:lnTo>
                    <a:pt x="27617" y="1000445"/>
                  </a:lnTo>
                  <a:lnTo>
                    <a:pt x="57591" y="1020655"/>
                  </a:lnTo>
                  <a:lnTo>
                    <a:pt x="94297" y="1028066"/>
                  </a:lnTo>
                  <a:lnTo>
                    <a:pt x="2408047" y="1028066"/>
                  </a:lnTo>
                  <a:lnTo>
                    <a:pt x="2444753" y="1020655"/>
                  </a:lnTo>
                  <a:lnTo>
                    <a:pt x="2474726" y="1000445"/>
                  </a:lnTo>
                  <a:lnTo>
                    <a:pt x="2494934" y="970469"/>
                  </a:lnTo>
                  <a:lnTo>
                    <a:pt x="2502344" y="933762"/>
                  </a:lnTo>
                  <a:lnTo>
                    <a:pt x="2502344" y="94297"/>
                  </a:lnTo>
                  <a:lnTo>
                    <a:pt x="2494934" y="57591"/>
                  </a:lnTo>
                  <a:lnTo>
                    <a:pt x="2474726" y="27617"/>
                  </a:lnTo>
                  <a:lnTo>
                    <a:pt x="2444753" y="7409"/>
                  </a:lnTo>
                  <a:lnTo>
                    <a:pt x="2408047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139779" y="5427370"/>
            <a:ext cx="1171575" cy="6534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7F7F7F"/>
                </a:solidFill>
                <a:latin typeface="Malgun Gothic"/>
                <a:cs typeface="Malgun Gothic"/>
              </a:rPr>
              <a:t>Project</a:t>
            </a:r>
            <a:r>
              <a:rPr sz="1200" spc="-25" dirty="0">
                <a:solidFill>
                  <a:srgbClr val="7F7F7F"/>
                </a:solidFill>
                <a:latin typeface="Malgun Gothic"/>
                <a:cs typeface="Malgun Gothic"/>
              </a:rPr>
              <a:t> </a:t>
            </a:r>
            <a:r>
              <a:rPr sz="1200" spc="-10" dirty="0">
                <a:solidFill>
                  <a:srgbClr val="7F7F7F"/>
                </a:solidFill>
                <a:latin typeface="Malgun Gothic"/>
                <a:cs typeface="Malgun Gothic"/>
              </a:rPr>
              <a:t>Manager</a:t>
            </a:r>
            <a:endParaRPr sz="1200">
              <a:latin typeface="Malgun Gothic"/>
              <a:cs typeface="Malgun Gothic"/>
            </a:endParaRPr>
          </a:p>
          <a:p>
            <a:pPr marL="22225">
              <a:lnSpc>
                <a:spcPct val="100000"/>
              </a:lnSpc>
              <a:spcBef>
                <a:spcPts val="690"/>
              </a:spcBef>
            </a:pPr>
            <a:r>
              <a:rPr sz="2000" b="1" spc="-310" dirty="0">
                <a:latin typeface="Malgun Gothic"/>
                <a:cs typeface="Malgun Gothic"/>
              </a:rPr>
              <a:t>이유림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44607" y="5427370"/>
            <a:ext cx="692785" cy="6534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200" spc="-10" dirty="0">
                <a:solidFill>
                  <a:srgbClr val="7F7F7F"/>
                </a:solidFill>
                <a:latin typeface="Malgun Gothic"/>
                <a:cs typeface="Malgun Gothic"/>
              </a:rPr>
              <a:t>Design</a:t>
            </a:r>
            <a:endParaRPr sz="1200">
              <a:latin typeface="Malgun Gothic"/>
              <a:cs typeface="Malgun Gothic"/>
            </a:endParaRPr>
          </a:p>
          <a:p>
            <a:pPr marL="22225">
              <a:lnSpc>
                <a:spcPct val="100000"/>
              </a:lnSpc>
              <a:spcBef>
                <a:spcPts val="690"/>
              </a:spcBef>
            </a:pPr>
            <a:r>
              <a:rPr sz="2000" b="1" spc="-310" dirty="0">
                <a:latin typeface="Malgun Gothic"/>
                <a:cs typeface="Malgun Gothic"/>
              </a:rPr>
              <a:t>김서영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229222" y="5268302"/>
            <a:ext cx="2502535" cy="1028065"/>
          </a:xfrm>
          <a:custGeom>
            <a:avLst/>
            <a:gdLst/>
            <a:ahLst/>
            <a:cxnLst/>
            <a:rect l="l" t="t" r="r" b="b"/>
            <a:pathLst>
              <a:path w="2502534" h="1028064">
                <a:moveTo>
                  <a:pt x="2408047" y="0"/>
                </a:moveTo>
                <a:lnTo>
                  <a:pt x="94297" y="0"/>
                </a:lnTo>
                <a:lnTo>
                  <a:pt x="57596" y="7409"/>
                </a:lnTo>
                <a:lnTo>
                  <a:pt x="27622" y="27617"/>
                </a:lnTo>
                <a:lnTo>
                  <a:pt x="7411" y="57591"/>
                </a:lnTo>
                <a:lnTo>
                  <a:pt x="0" y="94297"/>
                </a:lnTo>
                <a:lnTo>
                  <a:pt x="0" y="933762"/>
                </a:lnTo>
                <a:lnTo>
                  <a:pt x="7411" y="970469"/>
                </a:lnTo>
                <a:lnTo>
                  <a:pt x="27622" y="1000445"/>
                </a:lnTo>
                <a:lnTo>
                  <a:pt x="57596" y="1020655"/>
                </a:lnTo>
                <a:lnTo>
                  <a:pt x="94297" y="1028066"/>
                </a:lnTo>
                <a:lnTo>
                  <a:pt x="2408047" y="1028066"/>
                </a:lnTo>
                <a:lnTo>
                  <a:pt x="2444755" y="1020655"/>
                </a:lnTo>
                <a:lnTo>
                  <a:pt x="2474733" y="1000445"/>
                </a:lnTo>
                <a:lnTo>
                  <a:pt x="2494945" y="970469"/>
                </a:lnTo>
                <a:lnTo>
                  <a:pt x="2502357" y="933762"/>
                </a:lnTo>
                <a:lnTo>
                  <a:pt x="2502357" y="94297"/>
                </a:lnTo>
                <a:lnTo>
                  <a:pt x="2494945" y="57591"/>
                </a:lnTo>
                <a:lnTo>
                  <a:pt x="2474733" y="27617"/>
                </a:lnTo>
                <a:lnTo>
                  <a:pt x="2444755" y="7409"/>
                </a:lnTo>
                <a:lnTo>
                  <a:pt x="240804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590550" y="5427370"/>
            <a:ext cx="727710" cy="6534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7F7F7F"/>
                </a:solidFill>
                <a:latin typeface="Malgun Gothic"/>
                <a:cs typeface="Malgun Gothic"/>
              </a:rPr>
              <a:t>Front-</a:t>
            </a:r>
            <a:r>
              <a:rPr sz="1200" spc="-25" dirty="0">
                <a:solidFill>
                  <a:srgbClr val="7F7F7F"/>
                </a:solidFill>
                <a:latin typeface="Malgun Gothic"/>
                <a:cs typeface="Malgun Gothic"/>
              </a:rPr>
              <a:t>End</a:t>
            </a:r>
            <a:endParaRPr sz="1200">
              <a:latin typeface="Malgun Gothic"/>
              <a:cs typeface="Malgun Gothic"/>
            </a:endParaRPr>
          </a:p>
          <a:p>
            <a:pPr marL="22225">
              <a:lnSpc>
                <a:spcPct val="100000"/>
              </a:lnSpc>
              <a:spcBef>
                <a:spcPts val="690"/>
              </a:spcBef>
            </a:pPr>
            <a:r>
              <a:rPr sz="2000" b="1" spc="-310" dirty="0">
                <a:latin typeface="Malgun Gothic"/>
                <a:cs typeface="Malgun Gothic"/>
              </a:rPr>
              <a:t>이연</a:t>
            </a:r>
            <a:endParaRPr sz="20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8975153" y="5242445"/>
            <a:ext cx="2502535" cy="1028065"/>
          </a:xfrm>
          <a:custGeom>
            <a:avLst/>
            <a:gdLst/>
            <a:ahLst/>
            <a:cxnLst/>
            <a:rect l="l" t="t" r="r" b="b"/>
            <a:pathLst>
              <a:path w="2502534" h="1028064">
                <a:moveTo>
                  <a:pt x="2408059" y="0"/>
                </a:moveTo>
                <a:lnTo>
                  <a:pt x="94310" y="0"/>
                </a:lnTo>
                <a:lnTo>
                  <a:pt x="57601" y="7411"/>
                </a:lnTo>
                <a:lnTo>
                  <a:pt x="27624" y="27624"/>
                </a:lnTo>
                <a:lnTo>
                  <a:pt x="7411" y="57601"/>
                </a:lnTo>
                <a:lnTo>
                  <a:pt x="0" y="94310"/>
                </a:lnTo>
                <a:lnTo>
                  <a:pt x="0" y="933767"/>
                </a:lnTo>
                <a:lnTo>
                  <a:pt x="7411" y="970474"/>
                </a:lnTo>
                <a:lnTo>
                  <a:pt x="27624" y="1000450"/>
                </a:lnTo>
                <a:lnTo>
                  <a:pt x="57601" y="1020660"/>
                </a:lnTo>
                <a:lnTo>
                  <a:pt x="94310" y="1028071"/>
                </a:lnTo>
                <a:lnTo>
                  <a:pt x="2408059" y="1028071"/>
                </a:lnTo>
                <a:lnTo>
                  <a:pt x="2444766" y="1020660"/>
                </a:lnTo>
                <a:lnTo>
                  <a:pt x="2474739" y="1000450"/>
                </a:lnTo>
                <a:lnTo>
                  <a:pt x="2494947" y="970474"/>
                </a:lnTo>
                <a:lnTo>
                  <a:pt x="2502357" y="933767"/>
                </a:lnTo>
                <a:lnTo>
                  <a:pt x="2502357" y="94310"/>
                </a:lnTo>
                <a:lnTo>
                  <a:pt x="2494947" y="57601"/>
                </a:lnTo>
                <a:lnTo>
                  <a:pt x="2474739" y="27624"/>
                </a:lnTo>
                <a:lnTo>
                  <a:pt x="2444766" y="7411"/>
                </a:lnTo>
                <a:lnTo>
                  <a:pt x="2408059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336481" y="5402986"/>
            <a:ext cx="699135" cy="653415"/>
          </a:xfrm>
          <a:prstGeom prst="rect">
            <a:avLst/>
          </a:prstGeom>
        </p:spPr>
        <p:txBody>
          <a:bodyPr vert="horz" wrap="square" lIns="0" tIns="6476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200" dirty="0">
                <a:solidFill>
                  <a:srgbClr val="7F7F7F"/>
                </a:solidFill>
                <a:latin typeface="Malgun Gothic"/>
                <a:cs typeface="Malgun Gothic"/>
              </a:rPr>
              <a:t>Back-</a:t>
            </a:r>
            <a:r>
              <a:rPr sz="1200" spc="-25" dirty="0">
                <a:solidFill>
                  <a:srgbClr val="7F7F7F"/>
                </a:solidFill>
                <a:latin typeface="Malgun Gothic"/>
                <a:cs typeface="Malgun Gothic"/>
              </a:rPr>
              <a:t>End</a:t>
            </a:r>
            <a:endParaRPr sz="1200">
              <a:latin typeface="Malgun Gothic"/>
              <a:cs typeface="Malgun Gothic"/>
            </a:endParaRPr>
          </a:p>
          <a:p>
            <a:pPr marL="22225">
              <a:lnSpc>
                <a:spcPct val="100000"/>
              </a:lnSpc>
              <a:spcBef>
                <a:spcPts val="690"/>
              </a:spcBef>
            </a:pPr>
            <a:r>
              <a:rPr sz="2000" b="1" spc="-310" dirty="0">
                <a:latin typeface="Malgun Gothic"/>
                <a:cs typeface="Malgun Gothic"/>
              </a:rPr>
              <a:t>김희연</a:t>
            </a:r>
            <a:endParaRPr sz="20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59542" y="4355185"/>
            <a:ext cx="3123565" cy="393065"/>
          </a:xfrm>
          <a:custGeom>
            <a:avLst/>
            <a:gdLst/>
            <a:ahLst/>
            <a:cxnLst/>
            <a:rect l="l" t="t" r="r" b="b"/>
            <a:pathLst>
              <a:path w="3123565" h="393064">
                <a:moveTo>
                  <a:pt x="3060217" y="0"/>
                </a:moveTo>
                <a:lnTo>
                  <a:pt x="62928" y="0"/>
                </a:lnTo>
                <a:lnTo>
                  <a:pt x="38431" y="4944"/>
                </a:lnTo>
                <a:lnTo>
                  <a:pt x="18429" y="18429"/>
                </a:lnTo>
                <a:lnTo>
                  <a:pt x="4944" y="38431"/>
                </a:lnTo>
                <a:lnTo>
                  <a:pt x="0" y="62928"/>
                </a:lnTo>
                <a:lnTo>
                  <a:pt x="0" y="329590"/>
                </a:lnTo>
                <a:lnTo>
                  <a:pt x="4944" y="354081"/>
                </a:lnTo>
                <a:lnTo>
                  <a:pt x="18429" y="374084"/>
                </a:lnTo>
                <a:lnTo>
                  <a:pt x="38431" y="387572"/>
                </a:lnTo>
                <a:lnTo>
                  <a:pt x="62928" y="392518"/>
                </a:lnTo>
                <a:lnTo>
                  <a:pt x="3060217" y="392518"/>
                </a:lnTo>
                <a:lnTo>
                  <a:pt x="3084714" y="387572"/>
                </a:lnTo>
                <a:lnTo>
                  <a:pt x="3104716" y="374084"/>
                </a:lnTo>
                <a:lnTo>
                  <a:pt x="3118201" y="354081"/>
                </a:lnTo>
                <a:lnTo>
                  <a:pt x="3123145" y="329590"/>
                </a:lnTo>
                <a:lnTo>
                  <a:pt x="3123145" y="62928"/>
                </a:lnTo>
                <a:lnTo>
                  <a:pt x="3118201" y="38431"/>
                </a:lnTo>
                <a:lnTo>
                  <a:pt x="3104716" y="18429"/>
                </a:lnTo>
                <a:lnTo>
                  <a:pt x="3084714" y="4944"/>
                </a:lnTo>
                <a:lnTo>
                  <a:pt x="306021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4466" y="4677727"/>
            <a:ext cx="1156335" cy="393065"/>
          </a:xfrm>
          <a:custGeom>
            <a:avLst/>
            <a:gdLst/>
            <a:ahLst/>
            <a:cxnLst/>
            <a:rect l="l" t="t" r="r" b="b"/>
            <a:pathLst>
              <a:path w="1156335" h="393064">
                <a:moveTo>
                  <a:pt x="1092845" y="0"/>
                </a:moveTo>
                <a:lnTo>
                  <a:pt x="62933" y="0"/>
                </a:lnTo>
                <a:lnTo>
                  <a:pt x="38436" y="4946"/>
                </a:lnTo>
                <a:lnTo>
                  <a:pt x="18432" y="18435"/>
                </a:lnTo>
                <a:lnTo>
                  <a:pt x="4945" y="38442"/>
                </a:lnTo>
                <a:lnTo>
                  <a:pt x="0" y="62941"/>
                </a:lnTo>
                <a:lnTo>
                  <a:pt x="0" y="329590"/>
                </a:lnTo>
                <a:lnTo>
                  <a:pt x="4945" y="354087"/>
                </a:lnTo>
                <a:lnTo>
                  <a:pt x="18432" y="374089"/>
                </a:lnTo>
                <a:lnTo>
                  <a:pt x="38436" y="387574"/>
                </a:lnTo>
                <a:lnTo>
                  <a:pt x="62933" y="392518"/>
                </a:lnTo>
                <a:lnTo>
                  <a:pt x="1092845" y="392518"/>
                </a:lnTo>
                <a:lnTo>
                  <a:pt x="1117336" y="387574"/>
                </a:lnTo>
                <a:lnTo>
                  <a:pt x="1137339" y="374089"/>
                </a:lnTo>
                <a:lnTo>
                  <a:pt x="1150827" y="354087"/>
                </a:lnTo>
                <a:lnTo>
                  <a:pt x="1155773" y="329590"/>
                </a:lnTo>
                <a:lnTo>
                  <a:pt x="1155773" y="62941"/>
                </a:lnTo>
                <a:lnTo>
                  <a:pt x="1150827" y="38442"/>
                </a:lnTo>
                <a:lnTo>
                  <a:pt x="1137339" y="18435"/>
                </a:lnTo>
                <a:lnTo>
                  <a:pt x="1117336" y="4946"/>
                </a:lnTo>
                <a:lnTo>
                  <a:pt x="1092845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18655" y="3078568"/>
            <a:ext cx="4839335" cy="393065"/>
          </a:xfrm>
          <a:custGeom>
            <a:avLst/>
            <a:gdLst/>
            <a:ahLst/>
            <a:cxnLst/>
            <a:rect l="l" t="t" r="r" b="b"/>
            <a:pathLst>
              <a:path w="4839335" h="393064">
                <a:moveTo>
                  <a:pt x="4776265" y="0"/>
                </a:moveTo>
                <a:lnTo>
                  <a:pt x="62934" y="0"/>
                </a:lnTo>
                <a:lnTo>
                  <a:pt x="38438" y="4944"/>
                </a:lnTo>
                <a:lnTo>
                  <a:pt x="18433" y="18429"/>
                </a:lnTo>
                <a:lnTo>
                  <a:pt x="4945" y="38431"/>
                </a:lnTo>
                <a:lnTo>
                  <a:pt x="0" y="62928"/>
                </a:lnTo>
                <a:lnTo>
                  <a:pt x="0" y="329577"/>
                </a:lnTo>
                <a:lnTo>
                  <a:pt x="4945" y="354076"/>
                </a:lnTo>
                <a:lnTo>
                  <a:pt x="18433" y="374083"/>
                </a:lnTo>
                <a:lnTo>
                  <a:pt x="38438" y="387572"/>
                </a:lnTo>
                <a:lnTo>
                  <a:pt x="62934" y="392518"/>
                </a:lnTo>
                <a:lnTo>
                  <a:pt x="4776265" y="392518"/>
                </a:lnTo>
                <a:lnTo>
                  <a:pt x="4800757" y="387572"/>
                </a:lnTo>
                <a:lnTo>
                  <a:pt x="4820759" y="374083"/>
                </a:lnTo>
                <a:lnTo>
                  <a:pt x="4834247" y="354076"/>
                </a:lnTo>
                <a:lnTo>
                  <a:pt x="4839194" y="329577"/>
                </a:lnTo>
                <a:lnTo>
                  <a:pt x="4839194" y="62928"/>
                </a:lnTo>
                <a:lnTo>
                  <a:pt x="4834247" y="38431"/>
                </a:lnTo>
                <a:lnTo>
                  <a:pt x="4820759" y="18429"/>
                </a:lnTo>
                <a:lnTo>
                  <a:pt x="4800757" y="4944"/>
                </a:lnTo>
                <a:lnTo>
                  <a:pt x="4776265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7833664" y="1301775"/>
            <a:ext cx="3540125" cy="5027295"/>
            <a:chOff x="7833664" y="1301775"/>
            <a:chExt cx="3540125" cy="5027295"/>
          </a:xfrm>
        </p:grpSpPr>
        <p:sp>
          <p:nvSpPr>
            <p:cNvPr id="6" name="object 6"/>
            <p:cNvSpPr/>
            <p:nvPr/>
          </p:nvSpPr>
          <p:spPr>
            <a:xfrm>
              <a:off x="7833664" y="1301775"/>
              <a:ext cx="3540125" cy="5027295"/>
            </a:xfrm>
            <a:custGeom>
              <a:avLst/>
              <a:gdLst/>
              <a:ahLst/>
              <a:cxnLst/>
              <a:rect l="l" t="t" r="r" b="b"/>
              <a:pathLst>
                <a:path w="3540125" h="5027295">
                  <a:moveTo>
                    <a:pt x="2972168" y="0"/>
                  </a:moveTo>
                  <a:lnTo>
                    <a:pt x="567512" y="0"/>
                  </a:lnTo>
                  <a:lnTo>
                    <a:pt x="518545" y="2083"/>
                  </a:lnTo>
                  <a:lnTo>
                    <a:pt x="470735" y="8218"/>
                  </a:lnTo>
                  <a:lnTo>
                    <a:pt x="424252" y="18236"/>
                  </a:lnTo>
                  <a:lnTo>
                    <a:pt x="379267" y="31966"/>
                  </a:lnTo>
                  <a:lnTo>
                    <a:pt x="335949" y="49237"/>
                  </a:lnTo>
                  <a:lnTo>
                    <a:pt x="294468" y="69879"/>
                  </a:lnTo>
                  <a:lnTo>
                    <a:pt x="254997" y="93723"/>
                  </a:lnTo>
                  <a:lnTo>
                    <a:pt x="217704" y="120597"/>
                  </a:lnTo>
                  <a:lnTo>
                    <a:pt x="182760" y="150331"/>
                  </a:lnTo>
                  <a:lnTo>
                    <a:pt x="150335" y="182755"/>
                  </a:lnTo>
                  <a:lnTo>
                    <a:pt x="120600" y="217698"/>
                  </a:lnTo>
                  <a:lnTo>
                    <a:pt x="93726" y="254991"/>
                  </a:lnTo>
                  <a:lnTo>
                    <a:pt x="69882" y="294463"/>
                  </a:lnTo>
                  <a:lnTo>
                    <a:pt x="49239" y="335943"/>
                  </a:lnTo>
                  <a:lnTo>
                    <a:pt x="31967" y="379262"/>
                  </a:lnTo>
                  <a:lnTo>
                    <a:pt x="18237" y="424248"/>
                  </a:lnTo>
                  <a:lnTo>
                    <a:pt x="8219" y="470732"/>
                  </a:lnTo>
                  <a:lnTo>
                    <a:pt x="2083" y="518543"/>
                  </a:lnTo>
                  <a:lnTo>
                    <a:pt x="0" y="567512"/>
                  </a:lnTo>
                  <a:lnTo>
                    <a:pt x="0" y="4459517"/>
                  </a:lnTo>
                  <a:lnTo>
                    <a:pt x="2083" y="4508484"/>
                  </a:lnTo>
                  <a:lnTo>
                    <a:pt x="8219" y="4556295"/>
                  </a:lnTo>
                  <a:lnTo>
                    <a:pt x="18237" y="4602778"/>
                  </a:lnTo>
                  <a:lnTo>
                    <a:pt x="31967" y="4647765"/>
                  </a:lnTo>
                  <a:lnTo>
                    <a:pt x="49239" y="4691083"/>
                  </a:lnTo>
                  <a:lnTo>
                    <a:pt x="69882" y="4732564"/>
                  </a:lnTo>
                  <a:lnTo>
                    <a:pt x="93726" y="4772035"/>
                  </a:lnTo>
                  <a:lnTo>
                    <a:pt x="120600" y="4809329"/>
                  </a:lnTo>
                  <a:lnTo>
                    <a:pt x="150335" y="4844273"/>
                  </a:lnTo>
                  <a:lnTo>
                    <a:pt x="182760" y="4876697"/>
                  </a:lnTo>
                  <a:lnTo>
                    <a:pt x="217704" y="4906432"/>
                  </a:lnTo>
                  <a:lnTo>
                    <a:pt x="254997" y="4933306"/>
                  </a:lnTo>
                  <a:lnTo>
                    <a:pt x="294468" y="4957150"/>
                  </a:lnTo>
                  <a:lnTo>
                    <a:pt x="335949" y="4977793"/>
                  </a:lnTo>
                  <a:lnTo>
                    <a:pt x="379267" y="4995065"/>
                  </a:lnTo>
                  <a:lnTo>
                    <a:pt x="424252" y="5008795"/>
                  </a:lnTo>
                  <a:lnTo>
                    <a:pt x="470735" y="5018813"/>
                  </a:lnTo>
                  <a:lnTo>
                    <a:pt x="518545" y="5024948"/>
                  </a:lnTo>
                  <a:lnTo>
                    <a:pt x="567512" y="5027032"/>
                  </a:lnTo>
                  <a:lnTo>
                    <a:pt x="2972168" y="5027032"/>
                  </a:lnTo>
                  <a:lnTo>
                    <a:pt x="3021134" y="5024948"/>
                  </a:lnTo>
                  <a:lnTo>
                    <a:pt x="3068944" y="5018813"/>
                  </a:lnTo>
                  <a:lnTo>
                    <a:pt x="3115427" y="5008795"/>
                  </a:lnTo>
                  <a:lnTo>
                    <a:pt x="3160413" y="4995065"/>
                  </a:lnTo>
                  <a:lnTo>
                    <a:pt x="3203731" y="4977793"/>
                  </a:lnTo>
                  <a:lnTo>
                    <a:pt x="3245211" y="4957150"/>
                  </a:lnTo>
                  <a:lnTo>
                    <a:pt x="3284683" y="4933306"/>
                  </a:lnTo>
                  <a:lnTo>
                    <a:pt x="3321976" y="4906432"/>
                  </a:lnTo>
                  <a:lnTo>
                    <a:pt x="3356920" y="4876697"/>
                  </a:lnTo>
                  <a:lnTo>
                    <a:pt x="3389344" y="4844273"/>
                  </a:lnTo>
                  <a:lnTo>
                    <a:pt x="3419079" y="4809329"/>
                  </a:lnTo>
                  <a:lnTo>
                    <a:pt x="3445954" y="4772035"/>
                  </a:lnTo>
                  <a:lnTo>
                    <a:pt x="3469798" y="4732564"/>
                  </a:lnTo>
                  <a:lnTo>
                    <a:pt x="3490441" y="4691083"/>
                  </a:lnTo>
                  <a:lnTo>
                    <a:pt x="3507713" y="4647765"/>
                  </a:lnTo>
                  <a:lnTo>
                    <a:pt x="3521443" y="4602778"/>
                  </a:lnTo>
                  <a:lnTo>
                    <a:pt x="3531461" y="4556295"/>
                  </a:lnTo>
                  <a:lnTo>
                    <a:pt x="3537597" y="4508484"/>
                  </a:lnTo>
                  <a:lnTo>
                    <a:pt x="3539680" y="4459517"/>
                  </a:lnTo>
                  <a:lnTo>
                    <a:pt x="3539680" y="567512"/>
                  </a:lnTo>
                  <a:lnTo>
                    <a:pt x="3537597" y="518543"/>
                  </a:lnTo>
                  <a:lnTo>
                    <a:pt x="3531461" y="470732"/>
                  </a:lnTo>
                  <a:lnTo>
                    <a:pt x="3521443" y="424248"/>
                  </a:lnTo>
                  <a:lnTo>
                    <a:pt x="3507713" y="379262"/>
                  </a:lnTo>
                  <a:lnTo>
                    <a:pt x="3490441" y="335943"/>
                  </a:lnTo>
                  <a:lnTo>
                    <a:pt x="3469798" y="294463"/>
                  </a:lnTo>
                  <a:lnTo>
                    <a:pt x="3445954" y="254991"/>
                  </a:lnTo>
                  <a:lnTo>
                    <a:pt x="3419079" y="217698"/>
                  </a:lnTo>
                  <a:lnTo>
                    <a:pt x="3389344" y="182755"/>
                  </a:lnTo>
                  <a:lnTo>
                    <a:pt x="3356920" y="150331"/>
                  </a:lnTo>
                  <a:lnTo>
                    <a:pt x="3321976" y="120597"/>
                  </a:lnTo>
                  <a:lnTo>
                    <a:pt x="3284683" y="93723"/>
                  </a:lnTo>
                  <a:lnTo>
                    <a:pt x="3245211" y="69879"/>
                  </a:lnTo>
                  <a:lnTo>
                    <a:pt x="3203731" y="49237"/>
                  </a:lnTo>
                  <a:lnTo>
                    <a:pt x="3160413" y="31966"/>
                  </a:lnTo>
                  <a:lnTo>
                    <a:pt x="3115427" y="18236"/>
                  </a:lnTo>
                  <a:lnTo>
                    <a:pt x="3068944" y="8218"/>
                  </a:lnTo>
                  <a:lnTo>
                    <a:pt x="3021134" y="2083"/>
                  </a:lnTo>
                  <a:lnTo>
                    <a:pt x="2972168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097100" y="1994903"/>
              <a:ext cx="3012808" cy="1860816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38439" y="4470666"/>
              <a:ext cx="3434905" cy="1770961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632733" y="599868"/>
            <a:ext cx="6369050" cy="13017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spc="-10" dirty="0">
                <a:latin typeface="Malgun Gothic"/>
                <a:cs typeface="Malgun Gothic"/>
              </a:rPr>
              <a:t>Problem</a:t>
            </a:r>
            <a:r>
              <a:rPr sz="1600" spc="-110" dirty="0">
                <a:latin typeface="Malgun Gothic"/>
                <a:cs typeface="Malgun Gothic"/>
              </a:rPr>
              <a:t> </a:t>
            </a:r>
            <a:r>
              <a:rPr sz="1600" spc="-25" dirty="0">
                <a:latin typeface="Malgun Gothic"/>
                <a:cs typeface="Malgun Gothic"/>
              </a:rPr>
              <a:t>Definition</a:t>
            </a:r>
            <a:r>
              <a:rPr sz="1600" spc="-105" dirty="0">
                <a:latin typeface="Malgun Gothic"/>
                <a:cs typeface="Malgun Gothic"/>
              </a:rPr>
              <a:t> </a:t>
            </a:r>
            <a:r>
              <a:rPr sz="1600" spc="-50" dirty="0">
                <a:latin typeface="Malgun Gothic"/>
                <a:cs typeface="Malgun Gothic"/>
              </a:rPr>
              <a:t>1</a:t>
            </a:r>
            <a:endParaRPr sz="1600">
              <a:latin typeface="Malgun Gothic"/>
              <a:cs typeface="Malgun Gothic"/>
            </a:endParaRPr>
          </a:p>
          <a:p>
            <a:pPr marL="12700" marR="5080">
              <a:lnSpc>
                <a:spcPts val="3100"/>
              </a:lnSpc>
              <a:spcBef>
                <a:spcPts val="1300"/>
              </a:spcBef>
            </a:pPr>
            <a:r>
              <a:rPr sz="2600" b="1" spc="-365" dirty="0">
                <a:latin typeface="Malgun Gothic"/>
                <a:cs typeface="Malgun Gothic"/>
              </a:rPr>
              <a:t>역대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최고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265" dirty="0">
                <a:latin typeface="Malgun Gothic"/>
                <a:cs typeface="Malgun Gothic"/>
              </a:rPr>
              <a:t>고물가,</a:t>
            </a:r>
            <a:r>
              <a:rPr sz="2600" b="1" spc="-365" dirty="0">
                <a:latin typeface="Malgun Gothic"/>
                <a:cs typeface="Malgun Gothic"/>
              </a:rPr>
              <a:t> 고금리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시대에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살고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있는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90" dirty="0">
                <a:latin typeface="Malgun Gothic"/>
                <a:cs typeface="Malgun Gothic"/>
              </a:rPr>
              <a:t>우리는 </a:t>
            </a:r>
            <a:r>
              <a:rPr sz="2600" b="1" spc="-365" dirty="0">
                <a:latin typeface="Malgun Gothic"/>
                <a:cs typeface="Malgun Gothic"/>
              </a:rPr>
              <a:t>소비를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더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신중히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하고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290" dirty="0">
                <a:latin typeface="Malgun Gothic"/>
                <a:cs typeface="Malgun Gothic"/>
              </a:rPr>
              <a:t>있어요.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43207" y="3040379"/>
            <a:ext cx="6090285" cy="194310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47625">
              <a:lnSpc>
                <a:spcPct val="149300"/>
              </a:lnSpc>
              <a:spcBef>
                <a:spcPts val="85"/>
              </a:spcBef>
            </a:pPr>
            <a:r>
              <a:rPr sz="1400" spc="-175" dirty="0">
                <a:solidFill>
                  <a:srgbClr val="C55A11"/>
                </a:solidFill>
                <a:latin typeface="Malgun Gothic"/>
                <a:cs typeface="Malgun Gothic"/>
              </a:rPr>
              <a:t>고물가·고금리로</a:t>
            </a:r>
            <a:r>
              <a:rPr sz="1400" spc="-12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쪼그라든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가계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지갑은</a:t>
            </a:r>
            <a:r>
              <a:rPr sz="1400" spc="-12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소비에서도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여실히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55" dirty="0">
                <a:solidFill>
                  <a:srgbClr val="C55A11"/>
                </a:solidFill>
                <a:latin typeface="Malgun Gothic"/>
                <a:cs typeface="Malgun Gothic"/>
              </a:rPr>
              <a:t>드러난다.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카드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매출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25" dirty="0">
                <a:latin typeface="Malgun Gothic Semilight"/>
                <a:cs typeface="Malgun Gothic Semilight"/>
              </a:rPr>
              <a:t>증가율이 </a:t>
            </a:r>
            <a:r>
              <a:rPr sz="1400" spc="-204" dirty="0">
                <a:latin typeface="Malgun Gothic Semilight"/>
                <a:cs typeface="Malgun Gothic Semilight"/>
              </a:rPr>
              <a:t>둔화되는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한편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주요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지표들도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내리막을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타고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130" dirty="0">
                <a:latin typeface="Malgun Gothic Semilight"/>
                <a:cs typeface="Malgun Gothic Semilight"/>
              </a:rPr>
              <a:t>있다.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소비자들이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바라보는</a:t>
            </a:r>
            <a:r>
              <a:rPr sz="1400" spc="-25" dirty="0">
                <a:latin typeface="Malgun Gothic Semilight"/>
                <a:cs typeface="Malgun Gothic Semilight"/>
              </a:rPr>
              <a:t> 경제도 </a:t>
            </a:r>
            <a:r>
              <a:rPr sz="1400" spc="-204" dirty="0">
                <a:latin typeface="Malgun Gothic Semilight"/>
                <a:cs typeface="Malgun Gothic Semilight"/>
              </a:rPr>
              <a:t>차갑게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식어가고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30" dirty="0">
                <a:latin typeface="Malgun Gothic Semilight"/>
                <a:cs typeface="Malgun Gothic Semilight"/>
              </a:rPr>
              <a:t>있다.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한국은행이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발표하는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0" dirty="0">
                <a:latin typeface="Malgun Gothic Semilight"/>
                <a:cs typeface="Malgun Gothic Semilight"/>
              </a:rPr>
              <a:t>소비자심리지수는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지난달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dirty="0">
                <a:latin typeface="Malgun Gothic Semilight"/>
                <a:cs typeface="Malgun Gothic Semilight"/>
              </a:rPr>
              <a:t>98.1로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전월</a:t>
            </a:r>
            <a:endParaRPr sz="1400">
              <a:latin typeface="Malgun Gothic Semilight"/>
              <a:cs typeface="Malgun Gothic Semilight"/>
            </a:endParaRPr>
          </a:p>
          <a:p>
            <a:pPr marL="12700" marR="5080" algn="just">
              <a:lnSpc>
                <a:spcPct val="148600"/>
              </a:lnSpc>
              <a:spcBef>
                <a:spcPts val="95"/>
              </a:spcBef>
            </a:pPr>
            <a:r>
              <a:rPr sz="1400" spc="-30" dirty="0">
                <a:latin typeface="Malgun Gothic Semilight"/>
                <a:cs typeface="Malgun Gothic Semilight"/>
              </a:rPr>
              <a:t>99.7에서</a:t>
            </a:r>
            <a:r>
              <a:rPr sz="1400" spc="-70" dirty="0">
                <a:latin typeface="Malgun Gothic Semilight"/>
                <a:cs typeface="Malgun Gothic Semilight"/>
              </a:rPr>
              <a:t> </a:t>
            </a:r>
            <a:r>
              <a:rPr sz="1400" spc="-80" dirty="0">
                <a:latin typeface="Malgun Gothic Semilight"/>
                <a:cs typeface="Malgun Gothic Semilight"/>
              </a:rPr>
              <a:t>1.6포인트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75" dirty="0">
                <a:latin typeface="Malgun Gothic Semilight"/>
                <a:cs typeface="Malgun Gothic Semilight"/>
              </a:rPr>
              <a:t>내렸다.</a:t>
            </a:r>
            <a:r>
              <a:rPr sz="1400" spc="75" dirty="0">
                <a:latin typeface="Malgun Gothic Semilight"/>
                <a:cs typeface="Malgun Gothic Semilight"/>
              </a:rPr>
              <a:t> </a:t>
            </a:r>
            <a:r>
              <a:rPr sz="1400" spc="-220" dirty="0">
                <a:latin typeface="Malgun Gothic Semilight"/>
                <a:cs typeface="Malgun Gothic Semilight"/>
              </a:rPr>
              <a:t>소비자심리지수가</a:t>
            </a:r>
            <a:r>
              <a:rPr sz="1400" spc="120" dirty="0">
                <a:latin typeface="Malgun Gothic Semilight"/>
                <a:cs typeface="Malgun Gothic Semilight"/>
              </a:rPr>
              <a:t> </a:t>
            </a:r>
            <a:r>
              <a:rPr sz="1400" dirty="0">
                <a:latin typeface="Malgun Gothic Semilight"/>
                <a:cs typeface="Malgun Gothic Semilight"/>
              </a:rPr>
              <a:t>100을</a:t>
            </a:r>
            <a:r>
              <a:rPr sz="1400" spc="1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밑도는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350" dirty="0">
                <a:latin typeface="Malgun Gothic Semilight"/>
                <a:cs typeface="Malgun Gothic Semilight"/>
              </a:rPr>
              <a:t>것은</a:t>
            </a:r>
            <a:r>
              <a:rPr sz="1400" spc="250" dirty="0">
                <a:latin typeface="Malgun Gothic Semilight"/>
                <a:cs typeface="Malgun Gothic Semilight"/>
              </a:rPr>
              <a:t> </a:t>
            </a:r>
            <a:r>
              <a:rPr sz="1400" spc="-350" dirty="0">
                <a:latin typeface="Malgun Gothic Semilight"/>
                <a:cs typeface="Malgun Gothic Semilight"/>
              </a:rPr>
              <a:t>경제</a:t>
            </a:r>
            <a:r>
              <a:rPr sz="1400" spc="25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상황을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145" dirty="0">
                <a:latin typeface="Malgun Gothic Semilight"/>
                <a:cs typeface="Malgun Gothic Semilight"/>
              </a:rPr>
              <a:t>바라보는 </a:t>
            </a:r>
            <a:r>
              <a:rPr sz="1400" spc="-240" dirty="0">
                <a:latin typeface="Malgun Gothic Semilight"/>
                <a:cs typeface="Malgun Gothic Semilight"/>
              </a:rPr>
              <a:t>소비자들의</a:t>
            </a:r>
            <a:r>
              <a:rPr sz="1400" spc="14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심리가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280" dirty="0">
                <a:latin typeface="Malgun Gothic Semilight"/>
                <a:cs typeface="Malgun Gothic Semilight"/>
              </a:rPr>
              <a:t>그만큼</a:t>
            </a:r>
            <a:r>
              <a:rPr sz="1400" spc="180" dirty="0">
                <a:latin typeface="Malgun Gothic Semilight"/>
                <a:cs typeface="Malgun Gothic Semilight"/>
              </a:rPr>
              <a:t> </a:t>
            </a:r>
            <a:r>
              <a:rPr sz="1400" spc="-250" dirty="0">
                <a:latin typeface="Malgun Gothic Semilight"/>
                <a:cs typeface="Malgun Gothic Semilight"/>
              </a:rPr>
              <a:t>나쁘다는</a:t>
            </a:r>
            <a:r>
              <a:rPr sz="1400" spc="150" dirty="0">
                <a:latin typeface="Malgun Gothic Semilight"/>
                <a:cs typeface="Malgun Gothic Semilight"/>
              </a:rPr>
              <a:t> </a:t>
            </a:r>
            <a:r>
              <a:rPr sz="1400" spc="-175" dirty="0">
                <a:latin typeface="Malgun Gothic Semilight"/>
                <a:cs typeface="Malgun Gothic Semilight"/>
              </a:rPr>
              <a:t>뜻이다.</a:t>
            </a:r>
            <a:r>
              <a:rPr sz="1400" spc="190" dirty="0">
                <a:latin typeface="Malgun Gothic Semilight"/>
                <a:cs typeface="Malgun Gothic Semilight"/>
              </a:rPr>
              <a:t> </a:t>
            </a:r>
            <a:r>
              <a:rPr sz="1400" spc="-260" dirty="0">
                <a:solidFill>
                  <a:srgbClr val="C55A11"/>
                </a:solidFill>
                <a:latin typeface="Malgun Gothic"/>
                <a:cs typeface="Malgun Gothic"/>
              </a:rPr>
              <a:t>소비심리는</a:t>
            </a:r>
            <a:r>
              <a:rPr sz="1400" spc="15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430" dirty="0">
                <a:solidFill>
                  <a:srgbClr val="C55A11"/>
                </a:solidFill>
                <a:latin typeface="Malgun Gothic"/>
                <a:cs typeface="Malgun Gothic"/>
              </a:rPr>
              <a:t>이른</a:t>
            </a:r>
            <a:r>
              <a:rPr sz="1400" spc="30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430" dirty="0">
                <a:solidFill>
                  <a:srgbClr val="C55A11"/>
                </a:solidFill>
                <a:latin typeface="Malgun Gothic"/>
                <a:cs typeface="Malgun Gothic"/>
              </a:rPr>
              <a:t>시일</a:t>
            </a:r>
            <a:r>
              <a:rPr sz="1400" spc="31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430" dirty="0">
                <a:solidFill>
                  <a:srgbClr val="C55A11"/>
                </a:solidFill>
                <a:latin typeface="Malgun Gothic"/>
                <a:cs typeface="Malgun Gothic"/>
              </a:rPr>
              <a:t>내에</a:t>
            </a:r>
            <a:r>
              <a:rPr sz="1400" spc="31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75" dirty="0">
                <a:solidFill>
                  <a:srgbClr val="C55A11"/>
                </a:solidFill>
                <a:latin typeface="Malgun Gothic"/>
                <a:cs typeface="Malgun Gothic"/>
              </a:rPr>
              <a:t>개선되기</a:t>
            </a:r>
            <a:r>
              <a:rPr sz="1400" spc="15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5" dirty="0">
                <a:solidFill>
                  <a:srgbClr val="C55A11"/>
                </a:solidFill>
                <a:latin typeface="Malgun Gothic"/>
                <a:cs typeface="Malgun Gothic"/>
              </a:rPr>
              <a:t>어려울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것으로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40" dirty="0">
                <a:solidFill>
                  <a:srgbClr val="C55A11"/>
                </a:solidFill>
                <a:latin typeface="Malgun Gothic"/>
                <a:cs typeface="Malgun Gothic"/>
              </a:rPr>
              <a:t>보인다</a:t>
            </a:r>
            <a:r>
              <a:rPr sz="1400" spc="-140" dirty="0">
                <a:latin typeface="Malgun Gothic"/>
                <a:cs typeface="Malgun Gothic"/>
              </a:rPr>
              <a:t>. </a:t>
            </a:r>
            <a:r>
              <a:rPr sz="1400" spc="-165" dirty="0">
                <a:latin typeface="Malgun Gothic Semilight"/>
                <a:cs typeface="Malgun Gothic Semilight"/>
              </a:rPr>
              <a:t>고금리·고물가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기조가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당분간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유지될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가능성이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크기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10" dirty="0">
                <a:latin typeface="Malgun Gothic Semilight"/>
                <a:cs typeface="Malgun Gothic Semilight"/>
              </a:rPr>
              <a:t>때문이다.</a:t>
            </a:r>
            <a:endParaRPr sz="1400">
              <a:latin typeface="Malgun Gothic Semilight"/>
              <a:cs typeface="Malgun Gothic Semi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43516" y="5303520"/>
            <a:ext cx="365823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65" dirty="0">
                <a:latin typeface="Malgun Gothic Semilight"/>
                <a:cs typeface="Malgun Gothic Semilight"/>
              </a:rPr>
              <a:t>출처</a:t>
            </a:r>
            <a:r>
              <a:rPr sz="1100" spc="-40" dirty="0">
                <a:latin typeface="Malgun Gothic Semilight"/>
                <a:cs typeface="Malgun Gothic Semilight"/>
              </a:rPr>
              <a:t> </a:t>
            </a:r>
            <a:r>
              <a:rPr sz="1100" dirty="0">
                <a:latin typeface="Malgun Gothic Semilight"/>
                <a:cs typeface="Malgun Gothic Semilight"/>
              </a:rPr>
              <a:t>:</a:t>
            </a:r>
            <a:r>
              <a:rPr sz="1100" spc="-30" dirty="0">
                <a:latin typeface="Malgun Gothic Semilight"/>
                <a:cs typeface="Malgun Gothic Semilight"/>
              </a:rPr>
              <a:t> </a:t>
            </a:r>
            <a:r>
              <a:rPr sz="1100" spc="-130" dirty="0">
                <a:latin typeface="Malgun Gothic Semilight"/>
                <a:cs typeface="Malgun Gothic Semilight"/>
              </a:rPr>
              <a:t>아시아경제,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10" dirty="0">
                <a:latin typeface="Malgun Gothic Semilight"/>
                <a:cs typeface="Malgun Gothic Semilight"/>
              </a:rPr>
              <a:t>[허리띠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5" dirty="0">
                <a:latin typeface="Malgun Gothic Semilight"/>
                <a:cs typeface="Malgun Gothic Semilight"/>
              </a:rPr>
              <a:t>졸라맨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05" dirty="0">
                <a:latin typeface="Malgun Gothic Semilight"/>
                <a:cs typeface="Malgun Gothic Semilight"/>
              </a:rPr>
              <a:t>가계]</a:t>
            </a:r>
            <a:r>
              <a:rPr sz="1100" spc="-30" dirty="0">
                <a:latin typeface="Malgun Gothic Semilight"/>
                <a:cs typeface="Malgun Gothic Semilight"/>
              </a:rPr>
              <a:t> </a:t>
            </a:r>
            <a:r>
              <a:rPr sz="1100" spc="-165" dirty="0">
                <a:latin typeface="Malgun Gothic Semilight"/>
                <a:cs typeface="Malgun Gothic Semilight"/>
              </a:rPr>
              <a:t>카드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0" dirty="0">
                <a:latin typeface="Malgun Gothic Semilight"/>
                <a:cs typeface="Malgun Gothic Semilight"/>
              </a:rPr>
              <a:t>덜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5" dirty="0">
                <a:latin typeface="Malgun Gothic Semilight"/>
                <a:cs typeface="Malgun Gothic Semilight"/>
              </a:rPr>
              <a:t>쓰고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160" dirty="0">
                <a:latin typeface="Malgun Gothic Semilight"/>
                <a:cs typeface="Malgun Gothic Semilight"/>
              </a:rPr>
              <a:t>소비심리도</a:t>
            </a:r>
            <a:r>
              <a:rPr sz="1100" spc="-35" dirty="0">
                <a:latin typeface="Malgun Gothic Semilight"/>
                <a:cs typeface="Malgun Gothic Semilight"/>
              </a:rPr>
              <a:t> </a:t>
            </a:r>
            <a:r>
              <a:rPr sz="1100" spc="-50" dirty="0">
                <a:latin typeface="Malgun Gothic Semilight"/>
                <a:cs typeface="Malgun Gothic Semilight"/>
              </a:rPr>
              <a:t>뚝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175841" y="4104132"/>
            <a:ext cx="1651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ㅣ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소비자심리지수</a:t>
            </a:r>
            <a:r>
              <a:rPr sz="1400" spc="-12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30" dirty="0">
                <a:solidFill>
                  <a:srgbClr val="C55A11"/>
                </a:solidFill>
                <a:latin typeface="Malgun Gothic"/>
                <a:cs typeface="Malgun Gothic"/>
              </a:rPr>
              <a:t>추이</a:t>
            </a:r>
            <a:endParaRPr sz="14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175841" y="1566164"/>
            <a:ext cx="1750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4" dirty="0">
                <a:solidFill>
                  <a:srgbClr val="C55A11"/>
                </a:solidFill>
                <a:latin typeface="Malgun Gothic"/>
                <a:cs typeface="Malgun Gothic"/>
              </a:rPr>
              <a:t>ㅣ</a:t>
            </a:r>
            <a:r>
              <a:rPr sz="1800" spc="-180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소비판매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204" dirty="0">
                <a:solidFill>
                  <a:srgbClr val="C55A11"/>
                </a:solidFill>
                <a:latin typeface="Malgun Gothic"/>
                <a:cs typeface="Malgun Gothic"/>
              </a:rPr>
              <a:t>증감률</a:t>
            </a:r>
            <a:r>
              <a:rPr sz="1400" spc="-135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1400" spc="-130" dirty="0">
                <a:solidFill>
                  <a:srgbClr val="C55A11"/>
                </a:solidFill>
                <a:latin typeface="Malgun Gothic"/>
                <a:cs typeface="Malgun Gothic"/>
              </a:rPr>
              <a:t>추이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32693" y="2514600"/>
            <a:ext cx="3176270" cy="3662679"/>
          </a:xfrm>
          <a:custGeom>
            <a:avLst/>
            <a:gdLst/>
            <a:ahLst/>
            <a:cxnLst/>
            <a:rect l="l" t="t" r="r" b="b"/>
            <a:pathLst>
              <a:path w="3176270" h="3662679">
                <a:moveTo>
                  <a:pt x="2883827" y="0"/>
                </a:moveTo>
                <a:lnTo>
                  <a:pt x="292227" y="0"/>
                </a:lnTo>
                <a:lnTo>
                  <a:pt x="244826" y="3824"/>
                </a:lnTo>
                <a:lnTo>
                  <a:pt x="199861" y="14898"/>
                </a:lnTo>
                <a:lnTo>
                  <a:pt x="157932" y="32618"/>
                </a:lnTo>
                <a:lnTo>
                  <a:pt x="119641" y="56383"/>
                </a:lnTo>
                <a:lnTo>
                  <a:pt x="85591" y="85591"/>
                </a:lnTo>
                <a:lnTo>
                  <a:pt x="56383" y="119641"/>
                </a:lnTo>
                <a:lnTo>
                  <a:pt x="32618" y="157932"/>
                </a:lnTo>
                <a:lnTo>
                  <a:pt x="14898" y="199861"/>
                </a:lnTo>
                <a:lnTo>
                  <a:pt x="3824" y="244826"/>
                </a:lnTo>
                <a:lnTo>
                  <a:pt x="0" y="292226"/>
                </a:lnTo>
                <a:lnTo>
                  <a:pt x="0" y="3370132"/>
                </a:lnTo>
                <a:lnTo>
                  <a:pt x="3824" y="3417533"/>
                </a:lnTo>
                <a:lnTo>
                  <a:pt x="14898" y="3462499"/>
                </a:lnTo>
                <a:lnTo>
                  <a:pt x="32618" y="3504428"/>
                </a:lnTo>
                <a:lnTo>
                  <a:pt x="56383" y="3542719"/>
                </a:lnTo>
                <a:lnTo>
                  <a:pt x="85591" y="3576769"/>
                </a:lnTo>
                <a:lnTo>
                  <a:pt x="119641" y="3605978"/>
                </a:lnTo>
                <a:lnTo>
                  <a:pt x="157932" y="3629743"/>
                </a:lnTo>
                <a:lnTo>
                  <a:pt x="199861" y="3647463"/>
                </a:lnTo>
                <a:lnTo>
                  <a:pt x="244826" y="3658536"/>
                </a:lnTo>
                <a:lnTo>
                  <a:pt x="292227" y="3662361"/>
                </a:lnTo>
                <a:lnTo>
                  <a:pt x="2883827" y="3662361"/>
                </a:lnTo>
                <a:lnTo>
                  <a:pt x="2931227" y="3658536"/>
                </a:lnTo>
                <a:lnTo>
                  <a:pt x="2976193" y="3647463"/>
                </a:lnTo>
                <a:lnTo>
                  <a:pt x="3018121" y="3629743"/>
                </a:lnTo>
                <a:lnTo>
                  <a:pt x="3056412" y="3605978"/>
                </a:lnTo>
                <a:lnTo>
                  <a:pt x="3090462" y="3576769"/>
                </a:lnTo>
                <a:lnTo>
                  <a:pt x="3119670" y="3542719"/>
                </a:lnTo>
                <a:lnTo>
                  <a:pt x="3143436" y="3504428"/>
                </a:lnTo>
                <a:lnTo>
                  <a:pt x="3161156" y="3462499"/>
                </a:lnTo>
                <a:lnTo>
                  <a:pt x="3172229" y="3417533"/>
                </a:lnTo>
                <a:lnTo>
                  <a:pt x="3176054" y="3370132"/>
                </a:lnTo>
                <a:lnTo>
                  <a:pt x="3176054" y="292226"/>
                </a:lnTo>
                <a:lnTo>
                  <a:pt x="3172229" y="244826"/>
                </a:lnTo>
                <a:lnTo>
                  <a:pt x="3161156" y="199861"/>
                </a:lnTo>
                <a:lnTo>
                  <a:pt x="3143436" y="157932"/>
                </a:lnTo>
                <a:lnTo>
                  <a:pt x="3119670" y="119641"/>
                </a:lnTo>
                <a:lnTo>
                  <a:pt x="3090462" y="85591"/>
                </a:lnTo>
                <a:lnTo>
                  <a:pt x="3056412" y="56383"/>
                </a:lnTo>
                <a:lnTo>
                  <a:pt x="3018121" y="32618"/>
                </a:lnTo>
                <a:lnTo>
                  <a:pt x="2976193" y="14898"/>
                </a:lnTo>
                <a:lnTo>
                  <a:pt x="2931227" y="3824"/>
                </a:lnTo>
                <a:lnTo>
                  <a:pt x="288382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43888" y="2514600"/>
            <a:ext cx="3176270" cy="3662679"/>
          </a:xfrm>
          <a:custGeom>
            <a:avLst/>
            <a:gdLst/>
            <a:ahLst/>
            <a:cxnLst/>
            <a:rect l="l" t="t" r="r" b="b"/>
            <a:pathLst>
              <a:path w="3176270" h="3662679">
                <a:moveTo>
                  <a:pt x="2914777" y="0"/>
                </a:moveTo>
                <a:lnTo>
                  <a:pt x="261264" y="0"/>
                </a:lnTo>
                <a:lnTo>
                  <a:pt x="214300" y="4209"/>
                </a:lnTo>
                <a:lnTo>
                  <a:pt x="170098" y="16344"/>
                </a:lnTo>
                <a:lnTo>
                  <a:pt x="129397" y="35669"/>
                </a:lnTo>
                <a:lnTo>
                  <a:pt x="92932" y="61444"/>
                </a:lnTo>
                <a:lnTo>
                  <a:pt x="61444" y="92932"/>
                </a:lnTo>
                <a:lnTo>
                  <a:pt x="35669" y="129397"/>
                </a:lnTo>
                <a:lnTo>
                  <a:pt x="16344" y="170098"/>
                </a:lnTo>
                <a:lnTo>
                  <a:pt x="4209" y="214300"/>
                </a:lnTo>
                <a:lnTo>
                  <a:pt x="0" y="261264"/>
                </a:lnTo>
                <a:lnTo>
                  <a:pt x="0" y="3401096"/>
                </a:lnTo>
                <a:lnTo>
                  <a:pt x="4209" y="3448059"/>
                </a:lnTo>
                <a:lnTo>
                  <a:pt x="16344" y="3492260"/>
                </a:lnTo>
                <a:lnTo>
                  <a:pt x="35669" y="3532961"/>
                </a:lnTo>
                <a:lnTo>
                  <a:pt x="61444" y="3569426"/>
                </a:lnTo>
                <a:lnTo>
                  <a:pt x="92932" y="3600915"/>
                </a:lnTo>
                <a:lnTo>
                  <a:pt x="129397" y="3626690"/>
                </a:lnTo>
                <a:lnTo>
                  <a:pt x="170098" y="3646015"/>
                </a:lnTo>
                <a:lnTo>
                  <a:pt x="214300" y="3658151"/>
                </a:lnTo>
                <a:lnTo>
                  <a:pt x="261264" y="3662361"/>
                </a:lnTo>
                <a:lnTo>
                  <a:pt x="2914777" y="3662361"/>
                </a:lnTo>
                <a:lnTo>
                  <a:pt x="2961741" y="3658151"/>
                </a:lnTo>
                <a:lnTo>
                  <a:pt x="3005944" y="3646015"/>
                </a:lnTo>
                <a:lnTo>
                  <a:pt x="3046647" y="3626690"/>
                </a:lnTo>
                <a:lnTo>
                  <a:pt x="3083113" y="3600915"/>
                </a:lnTo>
                <a:lnTo>
                  <a:pt x="3114604" y="3569426"/>
                </a:lnTo>
                <a:lnTo>
                  <a:pt x="3140381" y="3532961"/>
                </a:lnTo>
                <a:lnTo>
                  <a:pt x="3159707" y="3492260"/>
                </a:lnTo>
                <a:lnTo>
                  <a:pt x="3171844" y="3448059"/>
                </a:lnTo>
                <a:lnTo>
                  <a:pt x="3176054" y="3401096"/>
                </a:lnTo>
                <a:lnTo>
                  <a:pt x="3176054" y="261264"/>
                </a:lnTo>
                <a:lnTo>
                  <a:pt x="3171844" y="214300"/>
                </a:lnTo>
                <a:lnTo>
                  <a:pt x="3159707" y="170098"/>
                </a:lnTo>
                <a:lnTo>
                  <a:pt x="3140381" y="129397"/>
                </a:lnTo>
                <a:lnTo>
                  <a:pt x="3114604" y="92932"/>
                </a:lnTo>
                <a:lnTo>
                  <a:pt x="3083113" y="61444"/>
                </a:lnTo>
                <a:lnTo>
                  <a:pt x="3046647" y="35669"/>
                </a:lnTo>
                <a:lnTo>
                  <a:pt x="3005944" y="16344"/>
                </a:lnTo>
                <a:lnTo>
                  <a:pt x="2961741" y="4209"/>
                </a:lnTo>
                <a:lnTo>
                  <a:pt x="291477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72064" y="2514600"/>
            <a:ext cx="3176270" cy="3662679"/>
          </a:xfrm>
          <a:custGeom>
            <a:avLst/>
            <a:gdLst/>
            <a:ahLst/>
            <a:cxnLst/>
            <a:rect l="l" t="t" r="r" b="b"/>
            <a:pathLst>
              <a:path w="3176270" h="3662679">
                <a:moveTo>
                  <a:pt x="2945822" y="0"/>
                </a:moveTo>
                <a:lnTo>
                  <a:pt x="230230" y="0"/>
                </a:lnTo>
                <a:lnTo>
                  <a:pt x="183831" y="4677"/>
                </a:lnTo>
                <a:lnTo>
                  <a:pt x="140614" y="18093"/>
                </a:lnTo>
                <a:lnTo>
                  <a:pt x="101506" y="39322"/>
                </a:lnTo>
                <a:lnTo>
                  <a:pt x="67433" y="67436"/>
                </a:lnTo>
                <a:lnTo>
                  <a:pt x="39319" y="101511"/>
                </a:lnTo>
                <a:lnTo>
                  <a:pt x="18092" y="140621"/>
                </a:lnTo>
                <a:lnTo>
                  <a:pt x="4677" y="183838"/>
                </a:lnTo>
                <a:lnTo>
                  <a:pt x="0" y="230238"/>
                </a:lnTo>
                <a:lnTo>
                  <a:pt x="0" y="3432133"/>
                </a:lnTo>
                <a:lnTo>
                  <a:pt x="4677" y="3478532"/>
                </a:lnTo>
                <a:lnTo>
                  <a:pt x="18092" y="3521749"/>
                </a:lnTo>
                <a:lnTo>
                  <a:pt x="39319" y="3560857"/>
                </a:lnTo>
                <a:lnTo>
                  <a:pt x="67433" y="3594930"/>
                </a:lnTo>
                <a:lnTo>
                  <a:pt x="101506" y="3623043"/>
                </a:lnTo>
                <a:lnTo>
                  <a:pt x="140614" y="3644271"/>
                </a:lnTo>
                <a:lnTo>
                  <a:pt x="183831" y="3657686"/>
                </a:lnTo>
                <a:lnTo>
                  <a:pt x="230230" y="3662363"/>
                </a:lnTo>
                <a:lnTo>
                  <a:pt x="2945822" y="3662363"/>
                </a:lnTo>
                <a:lnTo>
                  <a:pt x="2992221" y="3657686"/>
                </a:lnTo>
                <a:lnTo>
                  <a:pt x="3035437" y="3644271"/>
                </a:lnTo>
                <a:lnTo>
                  <a:pt x="3074544" y="3623043"/>
                </a:lnTo>
                <a:lnTo>
                  <a:pt x="3108617" y="3594930"/>
                </a:lnTo>
                <a:lnTo>
                  <a:pt x="3136729" y="3560857"/>
                </a:lnTo>
                <a:lnTo>
                  <a:pt x="3157955" y="3521749"/>
                </a:lnTo>
                <a:lnTo>
                  <a:pt x="3171370" y="3478532"/>
                </a:lnTo>
                <a:lnTo>
                  <a:pt x="3176047" y="3432133"/>
                </a:lnTo>
                <a:lnTo>
                  <a:pt x="3176047" y="230238"/>
                </a:lnTo>
                <a:lnTo>
                  <a:pt x="3171370" y="183838"/>
                </a:lnTo>
                <a:lnTo>
                  <a:pt x="3157955" y="140621"/>
                </a:lnTo>
                <a:lnTo>
                  <a:pt x="3136729" y="101511"/>
                </a:lnTo>
                <a:lnTo>
                  <a:pt x="3108617" y="67437"/>
                </a:lnTo>
                <a:lnTo>
                  <a:pt x="3074544" y="39322"/>
                </a:lnTo>
                <a:lnTo>
                  <a:pt x="3035437" y="18093"/>
                </a:lnTo>
                <a:lnTo>
                  <a:pt x="2992221" y="4677"/>
                </a:lnTo>
                <a:lnTo>
                  <a:pt x="2945822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59763" y="3064764"/>
            <a:ext cx="197993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955" algn="ctr">
              <a:lnSpc>
                <a:spcPct val="100000"/>
              </a:lnSpc>
              <a:spcBef>
                <a:spcPts val="100"/>
              </a:spcBef>
            </a:pPr>
            <a:r>
              <a:rPr sz="2000" b="1" spc="-295" dirty="0">
                <a:solidFill>
                  <a:srgbClr val="C55A11"/>
                </a:solidFill>
                <a:latin typeface="Malgun Gothic"/>
                <a:cs typeface="Malgun Gothic"/>
              </a:rPr>
              <a:t>실패줄임러</a:t>
            </a:r>
            <a:endParaRPr sz="2000">
              <a:latin typeface="Malgun Gothic"/>
              <a:cs typeface="Malgun Gothic"/>
            </a:endParaRPr>
          </a:p>
          <a:p>
            <a:pPr marL="12700" marR="5080" algn="ctr">
              <a:lnSpc>
                <a:spcPct val="100800"/>
              </a:lnSpc>
              <a:spcBef>
                <a:spcPts val="122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실패를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줄이고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시간을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효율적으로</a:t>
            </a:r>
            <a:r>
              <a:rPr sz="1200" spc="50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사용하기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위해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다양한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20" dirty="0">
                <a:latin typeface="Malgun Gothic Semilight"/>
                <a:cs typeface="Malgun Gothic Semilight"/>
              </a:rPr>
              <a:t>서비스를 </a:t>
            </a:r>
            <a:r>
              <a:rPr sz="1200" spc="-170" dirty="0">
                <a:latin typeface="Malgun Gothic Semilight"/>
                <a:cs typeface="Malgun Gothic Semilight"/>
              </a:rPr>
              <a:t>적극적으로</a:t>
            </a:r>
            <a:r>
              <a:rPr sz="1200" spc="-40" dirty="0">
                <a:latin typeface="Malgun Gothic Semilight"/>
                <a:cs typeface="Malgun Gothic Semilight"/>
              </a:rPr>
              <a:t> </a:t>
            </a:r>
            <a:r>
              <a:rPr sz="1200" spc="-10" dirty="0">
                <a:latin typeface="Malgun Gothic Semilight"/>
                <a:cs typeface="Malgun Gothic Semilight"/>
              </a:rPr>
              <a:t>활용한다.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00650" y="3064764"/>
            <a:ext cx="1790700" cy="10388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0979">
              <a:lnSpc>
                <a:spcPct val="100000"/>
              </a:lnSpc>
              <a:spcBef>
                <a:spcPts val="100"/>
              </a:spcBef>
            </a:pPr>
            <a:r>
              <a:rPr sz="2000" b="1" spc="-285" dirty="0">
                <a:solidFill>
                  <a:srgbClr val="C55A11"/>
                </a:solidFill>
                <a:latin typeface="Malgun Gothic"/>
                <a:cs typeface="Malgun Gothic"/>
              </a:rPr>
              <a:t>마이크로</a:t>
            </a:r>
            <a:r>
              <a:rPr sz="2000" b="1" spc="-229" dirty="0">
                <a:solidFill>
                  <a:srgbClr val="C55A11"/>
                </a:solidFill>
                <a:latin typeface="Malgun Gothic"/>
                <a:cs typeface="Malgun Gothic"/>
              </a:rPr>
              <a:t> </a:t>
            </a:r>
            <a:r>
              <a:rPr sz="2000" b="1" spc="-310" dirty="0">
                <a:solidFill>
                  <a:srgbClr val="C55A11"/>
                </a:solidFill>
                <a:latin typeface="Malgun Gothic"/>
                <a:cs typeface="Malgun Gothic"/>
              </a:rPr>
              <a:t>체커</a:t>
            </a:r>
            <a:endParaRPr sz="2000" dirty="0">
              <a:latin typeface="Malgun Gothic"/>
              <a:cs typeface="Malgun Gothic"/>
            </a:endParaRPr>
          </a:p>
          <a:p>
            <a:pPr marL="12700" marR="5080" algn="just">
              <a:lnSpc>
                <a:spcPct val="100800"/>
              </a:lnSpc>
              <a:spcBef>
                <a:spcPts val="1220"/>
              </a:spcBef>
            </a:pPr>
            <a:r>
              <a:rPr sz="1200" spc="-170" dirty="0">
                <a:latin typeface="Malgun Gothic Semilight"/>
                <a:cs typeface="Malgun Gothic Semilight"/>
              </a:rPr>
              <a:t>제품을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구매할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때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자신의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05" dirty="0">
                <a:latin typeface="Malgun Gothic Semilight"/>
                <a:cs typeface="Malgun Gothic Semilight"/>
              </a:rPr>
              <a:t>취향,</a:t>
            </a:r>
            <a:r>
              <a:rPr sz="1200" spc="25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가치관에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맞춰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25" dirty="0">
                <a:latin typeface="Malgun Gothic Semilight"/>
                <a:cs typeface="Malgun Gothic Semilight"/>
              </a:rPr>
              <a:t>성분표,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제조사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등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세부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요소를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70" dirty="0">
                <a:latin typeface="Malgun Gothic Semilight"/>
                <a:cs typeface="Malgun Gothic Semilight"/>
              </a:rPr>
              <a:t>꼼꼼히</a:t>
            </a:r>
            <a:r>
              <a:rPr sz="1200" spc="-50" dirty="0">
                <a:latin typeface="Malgun Gothic Semilight"/>
                <a:cs typeface="Malgun Gothic Semilight"/>
              </a:rPr>
              <a:t> </a:t>
            </a:r>
            <a:r>
              <a:rPr sz="1200" spc="-125" dirty="0">
                <a:latin typeface="Malgun Gothic Semilight"/>
                <a:cs typeface="Malgun Gothic Semilight"/>
              </a:rPr>
              <a:t>따진다.</a:t>
            </a:r>
            <a:endParaRPr sz="1200" dirty="0">
              <a:latin typeface="Malgun Gothic Semilight"/>
              <a:cs typeface="Malgun Gothic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492083" y="3058668"/>
            <a:ext cx="2280285" cy="1044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b="1" spc="-305" dirty="0">
                <a:solidFill>
                  <a:srgbClr val="C55A11"/>
                </a:solidFill>
                <a:latin typeface="Malgun Gothic"/>
                <a:cs typeface="Malgun Gothic"/>
              </a:rPr>
              <a:t>휘소가치</a:t>
            </a:r>
            <a:endParaRPr sz="2000">
              <a:latin typeface="Malgun Gothic"/>
              <a:cs typeface="Malgun Gothic"/>
            </a:endParaRPr>
          </a:p>
          <a:p>
            <a:pPr marL="12065" marR="5080" algn="ctr">
              <a:lnSpc>
                <a:spcPct val="100800"/>
              </a:lnSpc>
              <a:spcBef>
                <a:spcPts val="1265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가격이나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품질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같은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일반적인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기준이 </a:t>
            </a:r>
            <a:r>
              <a:rPr sz="1200" spc="-175" dirty="0">
                <a:latin typeface="Malgun Gothic Semilight"/>
                <a:cs typeface="Malgun Gothic Semilight"/>
              </a:rPr>
              <a:t>아닌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스스로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정한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기준에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65" dirty="0">
                <a:latin typeface="Malgun Gothic Semilight"/>
                <a:cs typeface="Malgun Gothic Semilight"/>
              </a:rPr>
              <a:t>합리적이라고</a:t>
            </a:r>
            <a:r>
              <a:rPr sz="1200" spc="50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생각하는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것을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구매하는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소비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양식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91386" y="6386067"/>
            <a:ext cx="3362325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5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출처</a:t>
            </a:r>
            <a:r>
              <a:rPr sz="1000" spc="-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:</a:t>
            </a:r>
            <a:r>
              <a:rPr sz="1000" spc="-3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9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캐릿,</a:t>
            </a:r>
            <a:r>
              <a:rPr sz="1000" spc="-3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캐릿이</a:t>
            </a:r>
            <a:r>
              <a:rPr sz="1000" spc="-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8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3년간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분석한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1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Z세대의</a:t>
            </a:r>
            <a:r>
              <a:rPr sz="1000" spc="-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4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새로운</a:t>
            </a:r>
            <a:r>
              <a:rPr sz="1000" spc="-4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9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특징,</a:t>
            </a:r>
            <a:r>
              <a:rPr sz="1000" spc="-3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‘MZBTI</a:t>
            </a:r>
            <a:r>
              <a:rPr sz="1000" spc="-3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2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2.0’</a:t>
            </a:r>
            <a:endParaRPr sz="1000">
              <a:latin typeface="Malgun Gothic Semilight"/>
              <a:cs typeface="Malgun Gothic Semiligh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2733" y="599868"/>
            <a:ext cx="7896225" cy="13017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spc="-10" dirty="0">
                <a:latin typeface="Malgun Gothic"/>
                <a:cs typeface="Malgun Gothic"/>
              </a:rPr>
              <a:t>Problem</a:t>
            </a:r>
            <a:r>
              <a:rPr sz="1600" spc="-110" dirty="0">
                <a:latin typeface="Malgun Gothic"/>
                <a:cs typeface="Malgun Gothic"/>
              </a:rPr>
              <a:t> </a:t>
            </a:r>
            <a:r>
              <a:rPr sz="1600" spc="-25" dirty="0">
                <a:latin typeface="Malgun Gothic"/>
                <a:cs typeface="Malgun Gothic"/>
              </a:rPr>
              <a:t>Definition</a:t>
            </a:r>
            <a:r>
              <a:rPr sz="1600" spc="-105" dirty="0">
                <a:latin typeface="Malgun Gothic"/>
                <a:cs typeface="Malgun Gothic"/>
              </a:rPr>
              <a:t> </a:t>
            </a:r>
            <a:r>
              <a:rPr sz="1600" spc="10" dirty="0">
                <a:latin typeface="Malgun Gothic"/>
                <a:cs typeface="Malgun Gothic"/>
              </a:rPr>
              <a:t>2</a:t>
            </a:r>
            <a:endParaRPr sz="1600" dirty="0">
              <a:latin typeface="Malgun Gothic"/>
              <a:cs typeface="Malgun Gothic"/>
            </a:endParaRPr>
          </a:p>
          <a:p>
            <a:pPr marL="12700">
              <a:lnSpc>
                <a:spcPts val="3110"/>
              </a:lnSpc>
              <a:spcBef>
                <a:spcPts val="1185"/>
              </a:spcBef>
            </a:pPr>
            <a:r>
              <a:rPr sz="2600" b="1" spc="-365" dirty="0">
                <a:latin typeface="Malgun Gothic"/>
                <a:cs typeface="Malgun Gothic"/>
              </a:rPr>
              <a:t>예전에는</a:t>
            </a:r>
            <a:r>
              <a:rPr sz="2600" b="1" spc="-31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가성비를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생각해서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물건을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10" dirty="0">
                <a:latin typeface="Malgun Gothic"/>
                <a:cs typeface="Malgun Gothic"/>
              </a:rPr>
              <a:t>구매했다면,</a:t>
            </a:r>
            <a:endParaRPr sz="2600" dirty="0">
              <a:latin typeface="Malgun Gothic"/>
              <a:cs typeface="Malgun Gothic"/>
            </a:endParaRPr>
          </a:p>
          <a:p>
            <a:pPr marL="12700">
              <a:lnSpc>
                <a:spcPts val="3110"/>
              </a:lnSpc>
            </a:pPr>
            <a:r>
              <a:rPr sz="2600" b="1" spc="-365" dirty="0">
                <a:latin typeface="Malgun Gothic"/>
                <a:cs typeface="Malgun Gothic"/>
              </a:rPr>
              <a:t>지금은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상품이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갖는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235" dirty="0">
                <a:latin typeface="Malgun Gothic"/>
                <a:cs typeface="Malgun Gothic"/>
              </a:rPr>
              <a:t>가치,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의미까지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고려해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까다롭게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00" dirty="0">
                <a:latin typeface="Malgun Gothic"/>
                <a:cs typeface="Malgun Gothic"/>
              </a:rPr>
              <a:t>구매해요.</a:t>
            </a:r>
            <a:endParaRPr sz="2600" dirty="0">
              <a:latin typeface="Malgun Gothic"/>
              <a:cs typeface="Malgun Gothic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437067" y="4247108"/>
            <a:ext cx="2451684" cy="1686793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64081" y="4134130"/>
            <a:ext cx="2351887" cy="1876818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36655" y="4247108"/>
            <a:ext cx="2718676" cy="165086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69818" y="2294458"/>
            <a:ext cx="9686290" cy="3916679"/>
            <a:chOff x="1269818" y="2294458"/>
            <a:chExt cx="9686290" cy="3916679"/>
          </a:xfrm>
        </p:grpSpPr>
        <p:sp>
          <p:nvSpPr>
            <p:cNvPr id="3" name="object 3"/>
            <p:cNvSpPr/>
            <p:nvPr/>
          </p:nvSpPr>
          <p:spPr>
            <a:xfrm>
              <a:off x="1269818" y="2294458"/>
              <a:ext cx="9686290" cy="3916679"/>
            </a:xfrm>
            <a:custGeom>
              <a:avLst/>
              <a:gdLst/>
              <a:ahLst/>
              <a:cxnLst/>
              <a:rect l="l" t="t" r="r" b="b"/>
              <a:pathLst>
                <a:path w="9686290" h="3916679">
                  <a:moveTo>
                    <a:pt x="9530439" y="0"/>
                  </a:moveTo>
                  <a:lnTo>
                    <a:pt x="155794" y="0"/>
                  </a:lnTo>
                  <a:lnTo>
                    <a:pt x="106551" y="7942"/>
                  </a:lnTo>
                  <a:lnTo>
                    <a:pt x="63784" y="30058"/>
                  </a:lnTo>
                  <a:lnTo>
                    <a:pt x="30059" y="63782"/>
                  </a:lnTo>
                  <a:lnTo>
                    <a:pt x="7942" y="106548"/>
                  </a:lnTo>
                  <a:lnTo>
                    <a:pt x="0" y="155790"/>
                  </a:lnTo>
                  <a:lnTo>
                    <a:pt x="0" y="3760579"/>
                  </a:lnTo>
                  <a:lnTo>
                    <a:pt x="7942" y="3809821"/>
                  </a:lnTo>
                  <a:lnTo>
                    <a:pt x="30059" y="3852587"/>
                  </a:lnTo>
                  <a:lnTo>
                    <a:pt x="63784" y="3886312"/>
                  </a:lnTo>
                  <a:lnTo>
                    <a:pt x="106551" y="3908428"/>
                  </a:lnTo>
                  <a:lnTo>
                    <a:pt x="155794" y="3916371"/>
                  </a:lnTo>
                  <a:lnTo>
                    <a:pt x="9530439" y="3916371"/>
                  </a:lnTo>
                  <a:lnTo>
                    <a:pt x="9579681" y="3908428"/>
                  </a:lnTo>
                  <a:lnTo>
                    <a:pt x="9622448" y="3886312"/>
                  </a:lnTo>
                  <a:lnTo>
                    <a:pt x="9656172" y="3852587"/>
                  </a:lnTo>
                  <a:lnTo>
                    <a:pt x="9678288" y="3809821"/>
                  </a:lnTo>
                  <a:lnTo>
                    <a:pt x="9686230" y="3760579"/>
                  </a:lnTo>
                  <a:lnTo>
                    <a:pt x="9686230" y="155790"/>
                  </a:lnTo>
                  <a:lnTo>
                    <a:pt x="9678288" y="106548"/>
                  </a:lnTo>
                  <a:lnTo>
                    <a:pt x="9656172" y="63782"/>
                  </a:lnTo>
                  <a:lnTo>
                    <a:pt x="9622448" y="30058"/>
                  </a:lnTo>
                  <a:lnTo>
                    <a:pt x="9579681" y="7942"/>
                  </a:lnTo>
                  <a:lnTo>
                    <a:pt x="9530439" y="0"/>
                  </a:lnTo>
                  <a:close/>
                </a:path>
              </a:pathLst>
            </a:custGeom>
            <a:solidFill>
              <a:srgbClr val="F2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34959" y="2889541"/>
              <a:ext cx="8338820" cy="1219835"/>
            </a:xfrm>
            <a:custGeom>
              <a:avLst/>
              <a:gdLst/>
              <a:ahLst/>
              <a:cxnLst/>
              <a:rect l="l" t="t" r="r" b="b"/>
              <a:pathLst>
                <a:path w="8338820" h="1219835">
                  <a:moveTo>
                    <a:pt x="2504122" y="95377"/>
                  </a:moveTo>
                  <a:lnTo>
                    <a:pt x="2496616" y="58254"/>
                  </a:lnTo>
                  <a:lnTo>
                    <a:pt x="2476182" y="27940"/>
                  </a:lnTo>
                  <a:lnTo>
                    <a:pt x="2445867" y="7505"/>
                  </a:lnTo>
                  <a:lnTo>
                    <a:pt x="2408745" y="0"/>
                  </a:lnTo>
                  <a:lnTo>
                    <a:pt x="95364" y="0"/>
                  </a:lnTo>
                  <a:lnTo>
                    <a:pt x="58242" y="7505"/>
                  </a:lnTo>
                  <a:lnTo>
                    <a:pt x="27927" y="27940"/>
                  </a:lnTo>
                  <a:lnTo>
                    <a:pt x="7493" y="58254"/>
                  </a:lnTo>
                  <a:lnTo>
                    <a:pt x="0" y="95377"/>
                  </a:lnTo>
                  <a:lnTo>
                    <a:pt x="0" y="1124204"/>
                  </a:lnTo>
                  <a:lnTo>
                    <a:pt x="7493" y="1161326"/>
                  </a:lnTo>
                  <a:lnTo>
                    <a:pt x="27927" y="1191641"/>
                  </a:lnTo>
                  <a:lnTo>
                    <a:pt x="58242" y="1212075"/>
                  </a:lnTo>
                  <a:lnTo>
                    <a:pt x="95364" y="1219568"/>
                  </a:lnTo>
                  <a:lnTo>
                    <a:pt x="2408745" y="1219568"/>
                  </a:lnTo>
                  <a:lnTo>
                    <a:pt x="2445867" y="1212075"/>
                  </a:lnTo>
                  <a:lnTo>
                    <a:pt x="2476182" y="1191641"/>
                  </a:lnTo>
                  <a:lnTo>
                    <a:pt x="2496616" y="1161326"/>
                  </a:lnTo>
                  <a:lnTo>
                    <a:pt x="2504122" y="1124204"/>
                  </a:lnTo>
                  <a:lnTo>
                    <a:pt x="2504122" y="95377"/>
                  </a:lnTo>
                  <a:close/>
                </a:path>
                <a:path w="8338820" h="1219835">
                  <a:moveTo>
                    <a:pt x="5462498" y="95377"/>
                  </a:moveTo>
                  <a:lnTo>
                    <a:pt x="5454993" y="58254"/>
                  </a:lnTo>
                  <a:lnTo>
                    <a:pt x="5434558" y="27940"/>
                  </a:lnTo>
                  <a:lnTo>
                    <a:pt x="5404243" y="7505"/>
                  </a:lnTo>
                  <a:lnTo>
                    <a:pt x="5367121" y="0"/>
                  </a:lnTo>
                  <a:lnTo>
                    <a:pt x="3053740" y="0"/>
                  </a:lnTo>
                  <a:lnTo>
                    <a:pt x="3016618" y="7505"/>
                  </a:lnTo>
                  <a:lnTo>
                    <a:pt x="2986303" y="27940"/>
                  </a:lnTo>
                  <a:lnTo>
                    <a:pt x="2965869" y="58254"/>
                  </a:lnTo>
                  <a:lnTo>
                    <a:pt x="2958376" y="95377"/>
                  </a:lnTo>
                  <a:lnTo>
                    <a:pt x="2958376" y="1124191"/>
                  </a:lnTo>
                  <a:lnTo>
                    <a:pt x="2965869" y="1161326"/>
                  </a:lnTo>
                  <a:lnTo>
                    <a:pt x="2986303" y="1191641"/>
                  </a:lnTo>
                  <a:lnTo>
                    <a:pt x="3016618" y="1212075"/>
                  </a:lnTo>
                  <a:lnTo>
                    <a:pt x="3053740" y="1219568"/>
                  </a:lnTo>
                  <a:lnTo>
                    <a:pt x="5367121" y="1219568"/>
                  </a:lnTo>
                  <a:lnTo>
                    <a:pt x="5404243" y="1212075"/>
                  </a:lnTo>
                  <a:lnTo>
                    <a:pt x="5434558" y="1191641"/>
                  </a:lnTo>
                  <a:lnTo>
                    <a:pt x="5454993" y="1161326"/>
                  </a:lnTo>
                  <a:lnTo>
                    <a:pt x="5462498" y="1124191"/>
                  </a:lnTo>
                  <a:lnTo>
                    <a:pt x="5462498" y="95377"/>
                  </a:lnTo>
                  <a:close/>
                </a:path>
                <a:path w="8338820" h="1219835">
                  <a:moveTo>
                    <a:pt x="8338566" y="95377"/>
                  </a:moveTo>
                  <a:lnTo>
                    <a:pt x="8331060" y="58254"/>
                  </a:lnTo>
                  <a:lnTo>
                    <a:pt x="8310626" y="27940"/>
                  </a:lnTo>
                  <a:lnTo>
                    <a:pt x="8280311" y="7505"/>
                  </a:lnTo>
                  <a:lnTo>
                    <a:pt x="8243189" y="0"/>
                  </a:lnTo>
                  <a:lnTo>
                    <a:pt x="5929808" y="0"/>
                  </a:lnTo>
                  <a:lnTo>
                    <a:pt x="5892685" y="7505"/>
                  </a:lnTo>
                  <a:lnTo>
                    <a:pt x="5862371" y="27940"/>
                  </a:lnTo>
                  <a:lnTo>
                    <a:pt x="5841936" y="58254"/>
                  </a:lnTo>
                  <a:lnTo>
                    <a:pt x="5834443" y="95377"/>
                  </a:lnTo>
                  <a:lnTo>
                    <a:pt x="5834443" y="1124191"/>
                  </a:lnTo>
                  <a:lnTo>
                    <a:pt x="5841936" y="1161326"/>
                  </a:lnTo>
                  <a:lnTo>
                    <a:pt x="5862371" y="1191641"/>
                  </a:lnTo>
                  <a:lnTo>
                    <a:pt x="5892685" y="1212075"/>
                  </a:lnTo>
                  <a:lnTo>
                    <a:pt x="5929808" y="1219568"/>
                  </a:lnTo>
                  <a:lnTo>
                    <a:pt x="8243189" y="1219568"/>
                  </a:lnTo>
                  <a:lnTo>
                    <a:pt x="8280311" y="1212075"/>
                  </a:lnTo>
                  <a:lnTo>
                    <a:pt x="8310626" y="1191641"/>
                  </a:lnTo>
                  <a:lnTo>
                    <a:pt x="8331060" y="1161326"/>
                  </a:lnTo>
                  <a:lnTo>
                    <a:pt x="8338566" y="1124191"/>
                  </a:lnTo>
                  <a:lnTo>
                    <a:pt x="8338566" y="95377"/>
                  </a:lnTo>
                  <a:close/>
                </a:path>
              </a:pathLst>
            </a:custGeom>
            <a:solidFill>
              <a:srgbClr val="CECE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372918" y="3099308"/>
            <a:ext cx="1622425" cy="800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latin typeface="Malgun Gothic"/>
                <a:cs typeface="Malgun Gothic"/>
              </a:rPr>
              <a:t>소비</a:t>
            </a:r>
            <a:r>
              <a:rPr sz="1800" b="1" spc="-210" dirty="0">
                <a:latin typeface="Malgun Gothic"/>
                <a:cs typeface="Malgun Gothic"/>
              </a:rPr>
              <a:t> </a:t>
            </a:r>
            <a:r>
              <a:rPr sz="1800" b="1" spc="-290" dirty="0">
                <a:latin typeface="Malgun Gothic"/>
                <a:cs typeface="Malgun Gothic"/>
              </a:rPr>
              <a:t>목표</a:t>
            </a:r>
            <a:endParaRPr sz="1800">
              <a:latin typeface="Malgun Gothic"/>
              <a:cs typeface="Malgun Gothic"/>
            </a:endParaRPr>
          </a:p>
          <a:p>
            <a:pPr marL="12700" marR="5080" algn="ctr">
              <a:lnSpc>
                <a:spcPct val="105000"/>
              </a:lnSpc>
              <a:spcBef>
                <a:spcPts val="91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월별로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소비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목표를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20" dirty="0">
                <a:latin typeface="Malgun Gothic Semilight"/>
                <a:cs typeface="Malgun Gothic Semilight"/>
              </a:rPr>
              <a:t>세우고, </a:t>
            </a:r>
            <a:r>
              <a:rPr sz="1200" spc="-175" dirty="0">
                <a:latin typeface="Malgun Gothic Semilight"/>
                <a:cs typeface="Malgun Gothic Semilight"/>
              </a:rPr>
              <a:t>달성할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있도록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35" dirty="0">
                <a:latin typeface="Malgun Gothic Semilight"/>
                <a:cs typeface="Malgun Gothic Semilight"/>
              </a:rPr>
              <a:t>도와줘요.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53266" y="3099308"/>
            <a:ext cx="2090420" cy="8305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1665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latin typeface="Malgun Gothic"/>
                <a:cs typeface="Malgun Gothic"/>
              </a:rPr>
              <a:t>소비</a:t>
            </a:r>
            <a:r>
              <a:rPr sz="1800" b="1" spc="-210" dirty="0">
                <a:latin typeface="Malgun Gothic"/>
                <a:cs typeface="Malgun Gothic"/>
              </a:rPr>
              <a:t> </a:t>
            </a:r>
            <a:r>
              <a:rPr sz="1800" b="1" spc="-290" dirty="0">
                <a:latin typeface="Malgun Gothic"/>
                <a:cs typeface="Malgun Gothic"/>
              </a:rPr>
              <a:t>감정</a:t>
            </a:r>
            <a:endParaRPr sz="1800">
              <a:latin typeface="Malgun Gothic"/>
              <a:cs typeface="Malgun Gothic"/>
            </a:endParaRPr>
          </a:p>
          <a:p>
            <a:pPr marL="12700" marR="5080" indent="234950">
              <a:lnSpc>
                <a:spcPct val="105000"/>
              </a:lnSpc>
              <a:spcBef>
                <a:spcPts val="1150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구매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느끼는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감정을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통해 </a:t>
            </a:r>
            <a:r>
              <a:rPr sz="1200" spc="-175" dirty="0">
                <a:latin typeface="Malgun Gothic Semilight"/>
                <a:cs typeface="Malgun Gothic Semilight"/>
              </a:rPr>
              <a:t>나의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소비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습관을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돌아볼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20" dirty="0">
                <a:latin typeface="Malgun Gothic Semilight"/>
                <a:cs typeface="Malgun Gothic Semilight"/>
              </a:rPr>
              <a:t>있어요.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70266" y="3099308"/>
            <a:ext cx="2053589" cy="8026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4610" algn="ctr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latin typeface="Malgun Gothic"/>
                <a:cs typeface="Malgun Gothic"/>
              </a:rPr>
              <a:t>상품의</a:t>
            </a:r>
            <a:r>
              <a:rPr sz="1800" b="1" spc="-215" dirty="0">
                <a:latin typeface="Malgun Gothic"/>
                <a:cs typeface="Malgun Gothic"/>
              </a:rPr>
              <a:t> </a:t>
            </a:r>
            <a:r>
              <a:rPr sz="1800" b="1" spc="-290" dirty="0">
                <a:latin typeface="Malgun Gothic"/>
                <a:cs typeface="Malgun Gothic"/>
              </a:rPr>
              <a:t>의미</a:t>
            </a:r>
            <a:endParaRPr sz="1800">
              <a:latin typeface="Malgun Gothic"/>
              <a:cs typeface="Malgun Gothic"/>
            </a:endParaRPr>
          </a:p>
          <a:p>
            <a:pPr marL="12700" marR="5080" indent="635" algn="ctr">
              <a:lnSpc>
                <a:spcPct val="103299"/>
              </a:lnSpc>
              <a:spcBef>
                <a:spcPts val="985"/>
              </a:spcBef>
            </a:pPr>
            <a:r>
              <a:rPr sz="1200" spc="-175" dirty="0">
                <a:latin typeface="Malgun Gothic Semilight"/>
                <a:cs typeface="Malgun Gothic Semilight"/>
              </a:rPr>
              <a:t>오늘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산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물건의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가치나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latin typeface="Malgun Gothic Semilight"/>
                <a:cs typeface="Malgun Gothic Semilight"/>
              </a:rPr>
              <a:t>의미가 </a:t>
            </a:r>
            <a:r>
              <a:rPr sz="1200" spc="-175" dirty="0">
                <a:latin typeface="Malgun Gothic Semilight"/>
                <a:cs typeface="Malgun Gothic Semilight"/>
              </a:rPr>
              <a:t>나의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가치관과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잘</a:t>
            </a:r>
            <a:r>
              <a:rPr sz="1200" spc="-35" dirty="0"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latin typeface="Malgun Gothic Semilight"/>
                <a:cs typeface="Malgun Gothic Semilight"/>
              </a:rPr>
              <a:t>맞았나</a:t>
            </a:r>
            <a:r>
              <a:rPr sz="1200" spc="-30" dirty="0">
                <a:latin typeface="Malgun Gothic Semilight"/>
                <a:cs typeface="Malgun Gothic Semilight"/>
              </a:rPr>
              <a:t> </a:t>
            </a:r>
            <a:r>
              <a:rPr sz="1200" spc="-130" dirty="0">
                <a:latin typeface="Malgun Gothic Semilight"/>
                <a:cs typeface="Malgun Gothic Semilight"/>
              </a:rPr>
              <a:t>확인해요.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57943" y="5289600"/>
            <a:ext cx="5327015" cy="701675"/>
          </a:xfrm>
          <a:custGeom>
            <a:avLst/>
            <a:gdLst/>
            <a:ahLst/>
            <a:cxnLst/>
            <a:rect l="l" t="t" r="r" b="b"/>
            <a:pathLst>
              <a:path w="5327015" h="701675">
                <a:moveTo>
                  <a:pt x="5137924" y="0"/>
                </a:moveTo>
                <a:lnTo>
                  <a:pt x="188531" y="0"/>
                </a:lnTo>
                <a:lnTo>
                  <a:pt x="138410" y="6734"/>
                </a:lnTo>
                <a:lnTo>
                  <a:pt x="93374" y="25739"/>
                </a:lnTo>
                <a:lnTo>
                  <a:pt x="55218" y="55218"/>
                </a:lnTo>
                <a:lnTo>
                  <a:pt x="25739" y="93374"/>
                </a:lnTo>
                <a:lnTo>
                  <a:pt x="6734" y="138410"/>
                </a:lnTo>
                <a:lnTo>
                  <a:pt x="0" y="188531"/>
                </a:lnTo>
                <a:lnTo>
                  <a:pt x="0" y="512913"/>
                </a:lnTo>
                <a:lnTo>
                  <a:pt x="6734" y="563030"/>
                </a:lnTo>
                <a:lnTo>
                  <a:pt x="25739" y="608065"/>
                </a:lnTo>
                <a:lnTo>
                  <a:pt x="55218" y="646219"/>
                </a:lnTo>
                <a:lnTo>
                  <a:pt x="93374" y="675698"/>
                </a:lnTo>
                <a:lnTo>
                  <a:pt x="138410" y="694703"/>
                </a:lnTo>
                <a:lnTo>
                  <a:pt x="188531" y="701437"/>
                </a:lnTo>
                <a:lnTo>
                  <a:pt x="5137924" y="701437"/>
                </a:lnTo>
                <a:lnTo>
                  <a:pt x="5188040" y="694703"/>
                </a:lnTo>
                <a:lnTo>
                  <a:pt x="5233076" y="675698"/>
                </a:lnTo>
                <a:lnTo>
                  <a:pt x="5271233" y="646219"/>
                </a:lnTo>
                <a:lnTo>
                  <a:pt x="5300714" y="608065"/>
                </a:lnTo>
                <a:lnTo>
                  <a:pt x="5319721" y="563030"/>
                </a:lnTo>
                <a:lnTo>
                  <a:pt x="5326456" y="512913"/>
                </a:lnTo>
                <a:lnTo>
                  <a:pt x="5326456" y="188531"/>
                </a:lnTo>
                <a:lnTo>
                  <a:pt x="5319721" y="138410"/>
                </a:lnTo>
                <a:lnTo>
                  <a:pt x="5300714" y="93374"/>
                </a:lnTo>
                <a:lnTo>
                  <a:pt x="5271233" y="55218"/>
                </a:lnTo>
                <a:lnTo>
                  <a:pt x="5233076" y="25739"/>
                </a:lnTo>
                <a:lnTo>
                  <a:pt x="5188040" y="6734"/>
                </a:lnTo>
                <a:lnTo>
                  <a:pt x="5137924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059796" y="5476747"/>
            <a:ext cx="41236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260" dirty="0">
                <a:latin typeface="Malgun Gothic"/>
                <a:cs typeface="Malgun Gothic"/>
              </a:rPr>
              <a:t>나와</a:t>
            </a:r>
            <a:r>
              <a:rPr sz="1800" b="1" spc="-204" dirty="0">
                <a:latin typeface="Malgun Gothic"/>
                <a:cs typeface="Malgun Gothic"/>
              </a:rPr>
              <a:t> </a:t>
            </a:r>
            <a:r>
              <a:rPr sz="1800" b="1" spc="-254" dirty="0">
                <a:latin typeface="Malgun Gothic"/>
                <a:cs typeface="Malgun Gothic"/>
              </a:rPr>
              <a:t>잘</a:t>
            </a:r>
            <a:r>
              <a:rPr sz="1800" b="1" spc="-204" dirty="0">
                <a:latin typeface="Malgun Gothic"/>
                <a:cs typeface="Malgun Gothic"/>
              </a:rPr>
              <a:t> </a:t>
            </a:r>
            <a:r>
              <a:rPr sz="1800" b="1" spc="-260" dirty="0">
                <a:latin typeface="Malgun Gothic"/>
                <a:cs typeface="Malgun Gothic"/>
              </a:rPr>
              <a:t>맞는</a:t>
            </a:r>
            <a:r>
              <a:rPr sz="1800" b="1" spc="-204" dirty="0">
                <a:latin typeface="Malgun Gothic"/>
                <a:cs typeface="Malgun Gothic"/>
              </a:rPr>
              <a:t> </a:t>
            </a:r>
            <a:r>
              <a:rPr sz="1800" b="1" i="1" spc="-195" dirty="0">
                <a:latin typeface="Arial"/>
                <a:cs typeface="Arial"/>
              </a:rPr>
              <a:t>‘</a:t>
            </a:r>
            <a:r>
              <a:rPr sz="1800" b="1" spc="-195" dirty="0">
                <a:latin typeface="Malgun Gothic"/>
                <a:cs typeface="Malgun Gothic"/>
              </a:rPr>
              <a:t>잘한</a:t>
            </a:r>
            <a:r>
              <a:rPr sz="1800" b="1" spc="-204" dirty="0">
                <a:latin typeface="Malgun Gothic"/>
                <a:cs typeface="Malgun Gothic"/>
              </a:rPr>
              <a:t> </a:t>
            </a:r>
            <a:r>
              <a:rPr sz="1800" b="1" spc="-225" dirty="0">
                <a:latin typeface="Malgun Gothic"/>
                <a:cs typeface="Malgun Gothic"/>
              </a:rPr>
              <a:t>소비</a:t>
            </a:r>
            <a:r>
              <a:rPr sz="1800" b="1" i="1" spc="-225" dirty="0">
                <a:latin typeface="Arial"/>
                <a:cs typeface="Arial"/>
              </a:rPr>
              <a:t>’</a:t>
            </a:r>
            <a:r>
              <a:rPr sz="1800" b="1" spc="-225" dirty="0">
                <a:latin typeface="Malgun Gothic"/>
                <a:cs typeface="Malgun Gothic"/>
              </a:rPr>
              <a:t>였나</a:t>
            </a:r>
            <a:r>
              <a:rPr sz="1800" b="1" spc="-204" dirty="0">
                <a:latin typeface="Malgun Gothic"/>
                <a:cs typeface="Malgun Gothic"/>
              </a:rPr>
              <a:t> </a:t>
            </a:r>
            <a:r>
              <a:rPr sz="1800" b="1" spc="-260" dirty="0">
                <a:latin typeface="Malgun Gothic"/>
                <a:cs typeface="Malgun Gothic"/>
              </a:rPr>
              <a:t>판단할</a:t>
            </a:r>
            <a:r>
              <a:rPr sz="1800" b="1" spc="-204" dirty="0">
                <a:latin typeface="Malgun Gothic"/>
                <a:cs typeface="Malgun Gothic"/>
              </a:rPr>
              <a:t> </a:t>
            </a:r>
            <a:r>
              <a:rPr sz="1800" b="1" spc="-254" dirty="0">
                <a:latin typeface="Malgun Gothic"/>
                <a:cs typeface="Malgun Gothic"/>
              </a:rPr>
              <a:t>수</a:t>
            </a:r>
            <a:r>
              <a:rPr sz="1800" b="1" spc="-204" dirty="0">
                <a:latin typeface="Malgun Gothic"/>
                <a:cs typeface="Malgun Gothic"/>
              </a:rPr>
              <a:t> </a:t>
            </a:r>
            <a:r>
              <a:rPr sz="1800" b="1" spc="-150" dirty="0">
                <a:latin typeface="Malgun Gothic"/>
                <a:cs typeface="Malgun Gothic"/>
              </a:rPr>
              <a:t>있어요</a:t>
            </a:r>
            <a:r>
              <a:rPr sz="1800" b="1" i="1" spc="-150" dirty="0">
                <a:latin typeface="Arial"/>
                <a:cs typeface="Arial"/>
              </a:rPr>
              <a:t>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32733" y="599868"/>
            <a:ext cx="6946900" cy="130175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dirty="0">
                <a:latin typeface="Malgun Gothic"/>
                <a:cs typeface="Malgun Gothic"/>
              </a:rPr>
              <a:t>Project</a:t>
            </a:r>
            <a:r>
              <a:rPr sz="1600" spc="-85" dirty="0">
                <a:latin typeface="Malgun Gothic"/>
                <a:cs typeface="Malgun Gothic"/>
              </a:rPr>
              <a:t> </a:t>
            </a:r>
            <a:r>
              <a:rPr sz="1600" spc="-20" dirty="0">
                <a:latin typeface="Malgun Gothic"/>
                <a:cs typeface="Malgun Gothic"/>
              </a:rPr>
              <a:t>Goal</a:t>
            </a:r>
            <a:endParaRPr sz="1600">
              <a:latin typeface="Malgun Gothic"/>
              <a:cs typeface="Malgun Gothic"/>
            </a:endParaRPr>
          </a:p>
          <a:p>
            <a:pPr marL="12700" marR="5080">
              <a:lnSpc>
                <a:spcPts val="3100"/>
              </a:lnSpc>
              <a:spcBef>
                <a:spcPts val="1300"/>
              </a:spcBef>
            </a:pPr>
            <a:r>
              <a:rPr sz="2600" b="1" spc="-365" dirty="0">
                <a:latin typeface="Malgun Gothic"/>
                <a:cs typeface="Malgun Gothic"/>
              </a:rPr>
              <a:t>더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많은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사람이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실패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없는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소비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생활을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할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수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90" dirty="0">
                <a:latin typeface="Malgun Gothic"/>
                <a:cs typeface="Malgun Gothic"/>
              </a:rPr>
              <a:t>있도록 </a:t>
            </a:r>
            <a:r>
              <a:rPr sz="2600" b="1" spc="-365" dirty="0">
                <a:latin typeface="Malgun Gothic"/>
                <a:cs typeface="Malgun Gothic"/>
              </a:rPr>
              <a:t>잘한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소비였는지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판단할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수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있는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서비스를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만들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290" dirty="0">
                <a:latin typeface="Malgun Gothic"/>
                <a:cs typeface="Malgun Gothic"/>
              </a:rPr>
              <a:t>거예요.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647131" y="4865395"/>
            <a:ext cx="1024255" cy="295910"/>
          </a:xfrm>
          <a:custGeom>
            <a:avLst/>
            <a:gdLst/>
            <a:ahLst/>
            <a:cxnLst/>
            <a:rect l="l" t="t" r="r" b="b"/>
            <a:pathLst>
              <a:path w="1024254" h="295910">
                <a:moveTo>
                  <a:pt x="890308" y="0"/>
                </a:moveTo>
                <a:lnTo>
                  <a:pt x="133515" y="0"/>
                </a:lnTo>
                <a:lnTo>
                  <a:pt x="91314" y="6805"/>
                </a:lnTo>
                <a:lnTo>
                  <a:pt x="54663" y="25756"/>
                </a:lnTo>
                <a:lnTo>
                  <a:pt x="25761" y="54655"/>
                </a:lnTo>
                <a:lnTo>
                  <a:pt x="6806" y="91303"/>
                </a:lnTo>
                <a:lnTo>
                  <a:pt x="0" y="133502"/>
                </a:lnTo>
                <a:lnTo>
                  <a:pt x="0" y="162166"/>
                </a:lnTo>
                <a:lnTo>
                  <a:pt x="6806" y="204365"/>
                </a:lnTo>
                <a:lnTo>
                  <a:pt x="25761" y="241013"/>
                </a:lnTo>
                <a:lnTo>
                  <a:pt x="54663" y="269911"/>
                </a:lnTo>
                <a:lnTo>
                  <a:pt x="91314" y="288863"/>
                </a:lnTo>
                <a:lnTo>
                  <a:pt x="133515" y="295668"/>
                </a:lnTo>
                <a:lnTo>
                  <a:pt x="890308" y="295668"/>
                </a:lnTo>
                <a:lnTo>
                  <a:pt x="932507" y="288863"/>
                </a:lnTo>
                <a:lnTo>
                  <a:pt x="969154" y="269911"/>
                </a:lnTo>
                <a:lnTo>
                  <a:pt x="998053" y="241013"/>
                </a:lnTo>
                <a:lnTo>
                  <a:pt x="1017004" y="204365"/>
                </a:lnTo>
                <a:lnTo>
                  <a:pt x="1023810" y="162166"/>
                </a:lnTo>
                <a:lnTo>
                  <a:pt x="1023810" y="133502"/>
                </a:lnTo>
                <a:lnTo>
                  <a:pt x="1017004" y="91303"/>
                </a:lnTo>
                <a:lnTo>
                  <a:pt x="998053" y="54655"/>
                </a:lnTo>
                <a:lnTo>
                  <a:pt x="969154" y="25756"/>
                </a:lnTo>
                <a:lnTo>
                  <a:pt x="932507" y="6805"/>
                </a:lnTo>
                <a:lnTo>
                  <a:pt x="89030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997892" y="4881372"/>
            <a:ext cx="3340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60" dirty="0">
                <a:solidFill>
                  <a:srgbClr val="FFFFFF"/>
                </a:solidFill>
                <a:latin typeface="Malgun Gothic"/>
                <a:cs typeface="Malgun Gothic"/>
              </a:rPr>
              <a:t>목표</a:t>
            </a:r>
            <a:endParaRPr sz="1400">
              <a:latin typeface="Malgun Gothic"/>
              <a:cs typeface="Malgun Gothic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5668543" y="2473451"/>
            <a:ext cx="1024255" cy="2400300"/>
            <a:chOff x="5668543" y="2473451"/>
            <a:chExt cx="1024255" cy="240030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806338" y="4109110"/>
              <a:ext cx="709049" cy="764184"/>
            </a:xfrm>
            <a:prstGeom prst="rect">
              <a:avLst/>
            </a:prstGeom>
          </p:spPr>
        </p:pic>
        <p:sp>
          <p:nvSpPr>
            <p:cNvPr id="17" name="object 17"/>
            <p:cNvSpPr/>
            <p:nvPr/>
          </p:nvSpPr>
          <p:spPr>
            <a:xfrm>
              <a:off x="5668543" y="2473451"/>
              <a:ext cx="1024255" cy="295910"/>
            </a:xfrm>
            <a:custGeom>
              <a:avLst/>
              <a:gdLst/>
              <a:ahLst/>
              <a:cxnLst/>
              <a:rect l="l" t="t" r="r" b="b"/>
              <a:pathLst>
                <a:path w="1024254" h="295910">
                  <a:moveTo>
                    <a:pt x="890308" y="0"/>
                  </a:moveTo>
                  <a:lnTo>
                    <a:pt x="133515" y="0"/>
                  </a:lnTo>
                  <a:lnTo>
                    <a:pt x="91314" y="6805"/>
                  </a:lnTo>
                  <a:lnTo>
                    <a:pt x="54663" y="25756"/>
                  </a:lnTo>
                  <a:lnTo>
                    <a:pt x="25761" y="54655"/>
                  </a:lnTo>
                  <a:lnTo>
                    <a:pt x="6806" y="91303"/>
                  </a:lnTo>
                  <a:lnTo>
                    <a:pt x="0" y="133502"/>
                  </a:lnTo>
                  <a:lnTo>
                    <a:pt x="0" y="162166"/>
                  </a:lnTo>
                  <a:lnTo>
                    <a:pt x="6806" y="204366"/>
                  </a:lnTo>
                  <a:lnTo>
                    <a:pt x="25761" y="241017"/>
                  </a:lnTo>
                  <a:lnTo>
                    <a:pt x="54663" y="269920"/>
                  </a:lnTo>
                  <a:lnTo>
                    <a:pt x="91314" y="288874"/>
                  </a:lnTo>
                  <a:lnTo>
                    <a:pt x="133515" y="295681"/>
                  </a:lnTo>
                  <a:lnTo>
                    <a:pt x="890308" y="295681"/>
                  </a:lnTo>
                  <a:lnTo>
                    <a:pt x="932507" y="288874"/>
                  </a:lnTo>
                  <a:lnTo>
                    <a:pt x="969154" y="269920"/>
                  </a:lnTo>
                  <a:lnTo>
                    <a:pt x="998053" y="241017"/>
                  </a:lnTo>
                  <a:lnTo>
                    <a:pt x="1017004" y="204366"/>
                  </a:lnTo>
                  <a:lnTo>
                    <a:pt x="1023810" y="162166"/>
                  </a:lnTo>
                  <a:lnTo>
                    <a:pt x="1023810" y="133502"/>
                  </a:lnTo>
                  <a:lnTo>
                    <a:pt x="1017004" y="91303"/>
                  </a:lnTo>
                  <a:lnTo>
                    <a:pt x="998053" y="54655"/>
                  </a:lnTo>
                  <a:lnTo>
                    <a:pt x="969154" y="25756"/>
                  </a:lnTo>
                  <a:lnTo>
                    <a:pt x="932507" y="6805"/>
                  </a:lnTo>
                  <a:lnTo>
                    <a:pt x="890308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42317" y="2491740"/>
            <a:ext cx="4876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180" dirty="0">
                <a:solidFill>
                  <a:srgbClr val="FFFFFF"/>
                </a:solidFill>
                <a:latin typeface="Malgun Gothic"/>
                <a:cs typeface="Malgun Gothic"/>
              </a:rPr>
              <a:t>서비스</a:t>
            </a:r>
            <a:endParaRPr sz="1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8732" y="2098954"/>
            <a:ext cx="5542280" cy="3895725"/>
          </a:xfrm>
          <a:custGeom>
            <a:avLst/>
            <a:gdLst/>
            <a:ahLst/>
            <a:cxnLst/>
            <a:rect l="l" t="t" r="r" b="b"/>
            <a:pathLst>
              <a:path w="5542280" h="3895725">
                <a:moveTo>
                  <a:pt x="5387054" y="0"/>
                </a:moveTo>
                <a:lnTo>
                  <a:pt x="154950" y="0"/>
                </a:lnTo>
                <a:lnTo>
                  <a:pt x="105974" y="7900"/>
                </a:lnTo>
                <a:lnTo>
                  <a:pt x="63438" y="29898"/>
                </a:lnTo>
                <a:lnTo>
                  <a:pt x="29896" y="63441"/>
                </a:lnTo>
                <a:lnTo>
                  <a:pt x="7899" y="105977"/>
                </a:lnTo>
                <a:lnTo>
                  <a:pt x="0" y="154952"/>
                </a:lnTo>
                <a:lnTo>
                  <a:pt x="0" y="3740217"/>
                </a:lnTo>
                <a:lnTo>
                  <a:pt x="7899" y="3789193"/>
                </a:lnTo>
                <a:lnTo>
                  <a:pt x="29896" y="3831729"/>
                </a:lnTo>
                <a:lnTo>
                  <a:pt x="63438" y="3865271"/>
                </a:lnTo>
                <a:lnTo>
                  <a:pt x="105974" y="3887269"/>
                </a:lnTo>
                <a:lnTo>
                  <a:pt x="154950" y="3895168"/>
                </a:lnTo>
                <a:lnTo>
                  <a:pt x="5387054" y="3895168"/>
                </a:lnTo>
                <a:lnTo>
                  <a:pt x="5436029" y="3887269"/>
                </a:lnTo>
                <a:lnTo>
                  <a:pt x="5478564" y="3865271"/>
                </a:lnTo>
                <a:lnTo>
                  <a:pt x="5512108" y="3831729"/>
                </a:lnTo>
                <a:lnTo>
                  <a:pt x="5534106" y="3789193"/>
                </a:lnTo>
                <a:lnTo>
                  <a:pt x="5542006" y="3740217"/>
                </a:lnTo>
                <a:lnTo>
                  <a:pt x="5542006" y="154952"/>
                </a:lnTo>
                <a:lnTo>
                  <a:pt x="5534106" y="105977"/>
                </a:lnTo>
                <a:lnTo>
                  <a:pt x="5512108" y="63441"/>
                </a:lnTo>
                <a:lnTo>
                  <a:pt x="5478564" y="29898"/>
                </a:lnTo>
                <a:lnTo>
                  <a:pt x="5436029" y="7900"/>
                </a:lnTo>
                <a:lnTo>
                  <a:pt x="5387054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242900" y="2098954"/>
            <a:ext cx="5542280" cy="3895725"/>
          </a:xfrm>
          <a:custGeom>
            <a:avLst/>
            <a:gdLst/>
            <a:ahLst/>
            <a:cxnLst/>
            <a:rect l="l" t="t" r="r" b="b"/>
            <a:pathLst>
              <a:path w="5542280" h="3895725">
                <a:moveTo>
                  <a:pt x="5387047" y="0"/>
                </a:moveTo>
                <a:lnTo>
                  <a:pt x="154952" y="0"/>
                </a:lnTo>
                <a:lnTo>
                  <a:pt x="105972" y="7900"/>
                </a:lnTo>
                <a:lnTo>
                  <a:pt x="63436" y="29898"/>
                </a:lnTo>
                <a:lnTo>
                  <a:pt x="29894" y="63441"/>
                </a:lnTo>
                <a:lnTo>
                  <a:pt x="7898" y="105977"/>
                </a:lnTo>
                <a:lnTo>
                  <a:pt x="0" y="154952"/>
                </a:lnTo>
                <a:lnTo>
                  <a:pt x="0" y="3740216"/>
                </a:lnTo>
                <a:lnTo>
                  <a:pt x="7898" y="3789192"/>
                </a:lnTo>
                <a:lnTo>
                  <a:pt x="29894" y="3831728"/>
                </a:lnTo>
                <a:lnTo>
                  <a:pt x="63436" y="3865270"/>
                </a:lnTo>
                <a:lnTo>
                  <a:pt x="105972" y="3887267"/>
                </a:lnTo>
                <a:lnTo>
                  <a:pt x="154952" y="3895167"/>
                </a:lnTo>
                <a:lnTo>
                  <a:pt x="5387047" y="3895167"/>
                </a:lnTo>
                <a:lnTo>
                  <a:pt x="5436027" y="3887267"/>
                </a:lnTo>
                <a:lnTo>
                  <a:pt x="5478564" y="3865270"/>
                </a:lnTo>
                <a:lnTo>
                  <a:pt x="5512105" y="3831728"/>
                </a:lnTo>
                <a:lnTo>
                  <a:pt x="5534101" y="3789192"/>
                </a:lnTo>
                <a:lnTo>
                  <a:pt x="5542000" y="3740216"/>
                </a:lnTo>
                <a:lnTo>
                  <a:pt x="5542000" y="154952"/>
                </a:lnTo>
                <a:lnTo>
                  <a:pt x="5534101" y="105977"/>
                </a:lnTo>
                <a:lnTo>
                  <a:pt x="5512105" y="63441"/>
                </a:lnTo>
                <a:lnTo>
                  <a:pt x="5478564" y="29898"/>
                </a:lnTo>
                <a:lnTo>
                  <a:pt x="5436027" y="7900"/>
                </a:lnTo>
                <a:lnTo>
                  <a:pt x="5387047" y="0"/>
                </a:lnTo>
                <a:close/>
              </a:path>
            </a:pathLst>
          </a:custGeom>
          <a:solidFill>
            <a:srgbClr val="F1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526335" y="2664459"/>
            <a:ext cx="2683510" cy="5226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229" dirty="0">
                <a:latin typeface="Malgun Gothic"/>
                <a:cs typeface="Malgun Gothic"/>
              </a:rPr>
              <a:t>명확한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소비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기준이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5" dirty="0">
                <a:latin typeface="Malgun Gothic"/>
                <a:cs typeface="Malgun Gothic"/>
              </a:rPr>
              <a:t>없어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70"/>
              </a:spcBef>
            </a:pPr>
            <a:r>
              <a:rPr sz="1600" b="1" spc="-229" dirty="0">
                <a:latin typeface="Malgun Gothic"/>
                <a:cs typeface="Malgun Gothic"/>
              </a:rPr>
              <a:t>끌리는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대로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충동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구매하는</a:t>
            </a:r>
            <a:r>
              <a:rPr sz="1600" b="1" spc="-165" dirty="0">
                <a:latin typeface="Malgun Gothic"/>
                <a:cs typeface="Malgun Gothic"/>
              </a:rPr>
              <a:t> 대학생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08807" y="2734563"/>
            <a:ext cx="2106930" cy="52260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3699"/>
              </a:lnSpc>
              <a:spcBef>
                <a:spcPts val="25"/>
              </a:spcBef>
            </a:pPr>
            <a:r>
              <a:rPr sz="1600" b="1" spc="-229" dirty="0">
                <a:latin typeface="Malgun Gothic"/>
                <a:cs typeface="Malgun Gothic"/>
              </a:rPr>
              <a:t>가치나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의미가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있는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04" dirty="0">
                <a:latin typeface="Malgun Gothic"/>
                <a:cs typeface="Malgun Gothic"/>
              </a:rPr>
              <a:t>물건을 </a:t>
            </a:r>
            <a:r>
              <a:rPr sz="1600" b="1" spc="-229" dirty="0">
                <a:latin typeface="Malgun Gothic"/>
                <a:cs typeface="Malgun Gothic"/>
              </a:rPr>
              <a:t>구매하고</a:t>
            </a:r>
            <a:r>
              <a:rPr sz="1600" b="1" spc="-170" dirty="0">
                <a:latin typeface="Malgun Gothic"/>
                <a:cs typeface="Malgun Gothic"/>
              </a:rPr>
              <a:t> </a:t>
            </a:r>
            <a:r>
              <a:rPr sz="1600" b="1" spc="-229" dirty="0">
                <a:latin typeface="Malgun Gothic"/>
                <a:cs typeface="Malgun Gothic"/>
              </a:rPr>
              <a:t>싶은</a:t>
            </a:r>
            <a:r>
              <a:rPr sz="1600" b="1" spc="-165" dirty="0">
                <a:latin typeface="Malgun Gothic"/>
                <a:cs typeface="Malgun Gothic"/>
              </a:rPr>
              <a:t> </a:t>
            </a:r>
            <a:r>
              <a:rPr sz="1600" b="1" spc="-25" dirty="0">
                <a:latin typeface="Malgun Gothic"/>
                <a:cs typeface="Malgun Gothic"/>
              </a:rPr>
              <a:t>직장인</a:t>
            </a:r>
            <a:endParaRPr sz="1600">
              <a:latin typeface="Malgun Gothic"/>
              <a:cs typeface="Malgun Gothic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2229" y="3121405"/>
            <a:ext cx="2327668" cy="2327668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902877" y="2598801"/>
            <a:ext cx="1381760" cy="399415"/>
          </a:xfrm>
          <a:custGeom>
            <a:avLst/>
            <a:gdLst/>
            <a:ahLst/>
            <a:cxnLst/>
            <a:rect l="l" t="t" r="r" b="b"/>
            <a:pathLst>
              <a:path w="1381760" h="399414">
                <a:moveTo>
                  <a:pt x="1201309" y="0"/>
                </a:moveTo>
                <a:lnTo>
                  <a:pt x="180143" y="0"/>
                </a:lnTo>
                <a:lnTo>
                  <a:pt x="132253" y="6434"/>
                </a:lnTo>
                <a:lnTo>
                  <a:pt x="89221" y="24592"/>
                </a:lnTo>
                <a:lnTo>
                  <a:pt x="52762" y="52758"/>
                </a:lnTo>
                <a:lnTo>
                  <a:pt x="24594" y="89216"/>
                </a:lnTo>
                <a:lnTo>
                  <a:pt x="6434" y="132247"/>
                </a:lnTo>
                <a:lnTo>
                  <a:pt x="0" y="180136"/>
                </a:lnTo>
                <a:lnTo>
                  <a:pt x="0" y="218821"/>
                </a:lnTo>
                <a:lnTo>
                  <a:pt x="6434" y="266710"/>
                </a:lnTo>
                <a:lnTo>
                  <a:pt x="24594" y="309741"/>
                </a:lnTo>
                <a:lnTo>
                  <a:pt x="52762" y="346198"/>
                </a:lnTo>
                <a:lnTo>
                  <a:pt x="89221" y="374364"/>
                </a:lnTo>
                <a:lnTo>
                  <a:pt x="132253" y="392523"/>
                </a:lnTo>
                <a:lnTo>
                  <a:pt x="180143" y="398957"/>
                </a:lnTo>
                <a:lnTo>
                  <a:pt x="1201309" y="398957"/>
                </a:lnTo>
                <a:lnTo>
                  <a:pt x="1249199" y="392523"/>
                </a:lnTo>
                <a:lnTo>
                  <a:pt x="1292233" y="374364"/>
                </a:lnTo>
                <a:lnTo>
                  <a:pt x="1328693" y="346198"/>
                </a:lnTo>
                <a:lnTo>
                  <a:pt x="1356862" y="309741"/>
                </a:lnTo>
                <a:lnTo>
                  <a:pt x="1375023" y="266710"/>
                </a:lnTo>
                <a:lnTo>
                  <a:pt x="1381459" y="218821"/>
                </a:lnTo>
                <a:lnTo>
                  <a:pt x="1381459" y="180136"/>
                </a:lnTo>
                <a:lnTo>
                  <a:pt x="1375023" y="132247"/>
                </a:lnTo>
                <a:lnTo>
                  <a:pt x="1356862" y="89216"/>
                </a:lnTo>
                <a:lnTo>
                  <a:pt x="1328693" y="52758"/>
                </a:lnTo>
                <a:lnTo>
                  <a:pt x="1292233" y="24592"/>
                </a:lnTo>
                <a:lnTo>
                  <a:pt x="1249199" y="6434"/>
                </a:lnTo>
                <a:lnTo>
                  <a:pt x="1201309" y="0"/>
                </a:lnTo>
                <a:close/>
              </a:path>
            </a:pathLst>
          </a:custGeom>
          <a:solidFill>
            <a:srgbClr val="CECEB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6070384" y="2602077"/>
            <a:ext cx="2327910" cy="2847340"/>
            <a:chOff x="6070384" y="2602077"/>
            <a:chExt cx="2327910" cy="284734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070384" y="3121405"/>
              <a:ext cx="2327668" cy="232766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654520" y="2602077"/>
              <a:ext cx="1381760" cy="399415"/>
            </a:xfrm>
            <a:custGeom>
              <a:avLst/>
              <a:gdLst/>
              <a:ahLst/>
              <a:cxnLst/>
              <a:rect l="l" t="t" r="r" b="b"/>
              <a:pathLst>
                <a:path w="1381759" h="399414">
                  <a:moveTo>
                    <a:pt x="1201318" y="0"/>
                  </a:moveTo>
                  <a:lnTo>
                    <a:pt x="180149" y="0"/>
                  </a:lnTo>
                  <a:lnTo>
                    <a:pt x="132259" y="6435"/>
                  </a:lnTo>
                  <a:lnTo>
                    <a:pt x="89225" y="24596"/>
                  </a:lnTo>
                  <a:lnTo>
                    <a:pt x="52765" y="52765"/>
                  </a:lnTo>
                  <a:lnTo>
                    <a:pt x="24596" y="89225"/>
                  </a:lnTo>
                  <a:lnTo>
                    <a:pt x="6435" y="132259"/>
                  </a:lnTo>
                  <a:lnTo>
                    <a:pt x="0" y="180149"/>
                  </a:lnTo>
                  <a:lnTo>
                    <a:pt x="0" y="218821"/>
                  </a:lnTo>
                  <a:lnTo>
                    <a:pt x="6435" y="266710"/>
                  </a:lnTo>
                  <a:lnTo>
                    <a:pt x="24596" y="309741"/>
                  </a:lnTo>
                  <a:lnTo>
                    <a:pt x="52765" y="346198"/>
                  </a:lnTo>
                  <a:lnTo>
                    <a:pt x="89225" y="374364"/>
                  </a:lnTo>
                  <a:lnTo>
                    <a:pt x="132259" y="392523"/>
                  </a:lnTo>
                  <a:lnTo>
                    <a:pt x="180149" y="398957"/>
                  </a:lnTo>
                  <a:lnTo>
                    <a:pt x="1201318" y="398957"/>
                  </a:lnTo>
                  <a:lnTo>
                    <a:pt x="1249207" y="392523"/>
                  </a:lnTo>
                  <a:lnTo>
                    <a:pt x="1292239" y="374364"/>
                  </a:lnTo>
                  <a:lnTo>
                    <a:pt x="1328696" y="346198"/>
                  </a:lnTo>
                  <a:lnTo>
                    <a:pt x="1356862" y="309741"/>
                  </a:lnTo>
                  <a:lnTo>
                    <a:pt x="1375020" y="266710"/>
                  </a:lnTo>
                  <a:lnTo>
                    <a:pt x="1381455" y="218821"/>
                  </a:lnTo>
                  <a:lnTo>
                    <a:pt x="1381455" y="180149"/>
                  </a:lnTo>
                  <a:lnTo>
                    <a:pt x="1375020" y="132259"/>
                  </a:lnTo>
                  <a:lnTo>
                    <a:pt x="1356862" y="89225"/>
                  </a:lnTo>
                  <a:lnTo>
                    <a:pt x="1328696" y="52765"/>
                  </a:lnTo>
                  <a:lnTo>
                    <a:pt x="1292239" y="24596"/>
                  </a:lnTo>
                  <a:lnTo>
                    <a:pt x="1249207" y="6435"/>
                  </a:lnTo>
                  <a:lnTo>
                    <a:pt x="1201318" y="0"/>
                  </a:lnTo>
                  <a:close/>
                </a:path>
              </a:pathLst>
            </a:custGeom>
            <a:solidFill>
              <a:srgbClr val="CECEB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2733" y="599868"/>
            <a:ext cx="4064000" cy="90868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25"/>
              </a:spcBef>
            </a:pPr>
            <a:r>
              <a:rPr sz="1600" spc="-10" dirty="0">
                <a:latin typeface="Malgun Gothic"/>
                <a:cs typeface="Malgun Gothic"/>
              </a:rPr>
              <a:t>Personas</a:t>
            </a:r>
            <a:endParaRPr sz="16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600" b="1" spc="-365" dirty="0">
                <a:latin typeface="Malgun Gothic"/>
                <a:cs typeface="Malgun Gothic"/>
              </a:rPr>
              <a:t>우리의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타겟은</a:t>
            </a:r>
            <a:r>
              <a:rPr sz="2600" b="1" spc="-295" dirty="0">
                <a:latin typeface="Malgun Gothic"/>
                <a:cs typeface="Malgun Gothic"/>
              </a:rPr>
              <a:t> </a:t>
            </a:r>
            <a:r>
              <a:rPr sz="2600" b="1" spc="-365" dirty="0">
                <a:latin typeface="Malgun Gothic"/>
                <a:cs typeface="Malgun Gothic"/>
              </a:rPr>
              <a:t>이런</a:t>
            </a:r>
            <a:r>
              <a:rPr sz="2600" b="1" spc="-300" dirty="0">
                <a:latin typeface="Malgun Gothic"/>
                <a:cs typeface="Malgun Gothic"/>
              </a:rPr>
              <a:t> </a:t>
            </a:r>
            <a:r>
              <a:rPr sz="2600" b="1" spc="-310" dirty="0">
                <a:latin typeface="Malgun Gothic"/>
                <a:cs typeface="Malgun Gothic"/>
              </a:rPr>
              <a:t>분들이에요.</a:t>
            </a:r>
            <a:endParaRPr sz="2600">
              <a:latin typeface="Malgun Gothic"/>
              <a:cs typeface="Malgun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23692" y="2652267"/>
            <a:ext cx="11404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70" dirty="0">
                <a:latin typeface="Malgun Gothic"/>
                <a:cs typeface="Malgun Gothic"/>
              </a:rPr>
              <a:t>Main</a:t>
            </a:r>
            <a:r>
              <a:rPr sz="1600" b="1" spc="-160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Target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11061" y="2655315"/>
            <a:ext cx="10687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Malgun Gothic"/>
                <a:cs typeface="Malgun Gothic"/>
              </a:rPr>
              <a:t>Sub</a:t>
            </a:r>
            <a:r>
              <a:rPr sz="1600" b="1" spc="-195" dirty="0">
                <a:latin typeface="Malgun Gothic"/>
                <a:cs typeface="Malgun Gothic"/>
              </a:rPr>
              <a:t> </a:t>
            </a:r>
            <a:r>
              <a:rPr sz="1600" b="1" spc="-10" dirty="0">
                <a:latin typeface="Malgun Gothic"/>
                <a:cs typeface="Malgun Gothic"/>
              </a:rPr>
              <a:t>Target</a:t>
            </a:r>
            <a:endParaRPr sz="160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20976" y="3363903"/>
            <a:ext cx="2710815" cy="2018664"/>
          </a:xfrm>
          <a:prstGeom prst="rect">
            <a:avLst/>
          </a:prstGeom>
        </p:spPr>
        <p:txBody>
          <a:bodyPr vert="horz" wrap="square" lIns="0" tIns="139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Biography</a:t>
            </a:r>
            <a:endParaRPr sz="1600">
              <a:latin typeface="Malgun Gothic"/>
              <a:cs typeface="Malgun Gothic"/>
            </a:endParaRPr>
          </a:p>
          <a:p>
            <a:pPr marL="17780" marR="5080">
              <a:lnSpc>
                <a:spcPct val="101400"/>
              </a:lnSpc>
              <a:spcBef>
                <a:spcPts val="850"/>
              </a:spcBef>
            </a:pPr>
            <a:r>
              <a:rPr sz="1400" spc="-204" dirty="0">
                <a:latin typeface="Malgun Gothic Semilight"/>
                <a:cs typeface="Malgun Gothic Semilight"/>
              </a:rPr>
              <a:t>귀여운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키링부터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트렌디한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90" dirty="0">
                <a:latin typeface="Malgun Gothic Semilight"/>
                <a:cs typeface="Malgun Gothic Semilight"/>
              </a:rPr>
              <a:t>옷,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185" dirty="0">
                <a:latin typeface="Malgun Gothic Semilight"/>
                <a:cs typeface="Malgun Gothic Semilight"/>
              </a:rPr>
              <a:t>인테리어 </a:t>
            </a:r>
            <a:r>
              <a:rPr sz="1400" spc="-204" dirty="0">
                <a:latin typeface="Malgun Gothic Semilight"/>
                <a:cs typeface="Malgun Gothic Semilight"/>
              </a:rPr>
              <a:t>소품까지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쇼핑에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관심이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130" dirty="0">
                <a:latin typeface="Malgun Gothic Semilight"/>
                <a:cs typeface="Malgun Gothic Semilight"/>
              </a:rPr>
              <a:t>많다.</a:t>
            </a:r>
            <a:r>
              <a:rPr sz="1400" spc="-25" dirty="0">
                <a:latin typeface="Malgun Gothic Semilight"/>
                <a:cs typeface="Malgun Gothic Semilight"/>
              </a:rPr>
              <a:t> 하지만 </a:t>
            </a:r>
            <a:r>
              <a:rPr sz="1400" spc="-204" dirty="0">
                <a:latin typeface="Malgun Gothic Semilight"/>
                <a:cs typeface="Malgun Gothic Semilight"/>
              </a:rPr>
              <a:t>행복은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170" dirty="0">
                <a:latin typeface="Malgun Gothic Semilight"/>
                <a:cs typeface="Malgun Gothic Semilight"/>
              </a:rPr>
              <a:t>며칠뿐!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또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다른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신상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latin typeface="Malgun Gothic Semilight"/>
                <a:cs typeface="Malgun Gothic Semilight"/>
              </a:rPr>
              <a:t>아이템에 </a:t>
            </a:r>
            <a:r>
              <a:rPr sz="1400" spc="-204" dirty="0">
                <a:latin typeface="Malgun Gothic Semilight"/>
                <a:cs typeface="Malgun Gothic Semilight"/>
              </a:rPr>
              <a:t>관심이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간다.</a:t>
            </a:r>
            <a:endParaRPr sz="1400">
              <a:latin typeface="Malgun Gothic Semilight"/>
              <a:cs typeface="Malgun Gothic Semilight"/>
            </a:endParaRPr>
          </a:p>
          <a:p>
            <a:pPr marL="47625">
              <a:lnSpc>
                <a:spcPct val="100000"/>
              </a:lnSpc>
              <a:spcBef>
                <a:spcPts val="855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Needs</a:t>
            </a:r>
            <a:endParaRPr sz="1600">
              <a:latin typeface="Malgun Gothic"/>
              <a:cs typeface="Malgun Gothic"/>
            </a:endParaRPr>
          </a:p>
          <a:p>
            <a:pPr marL="17780">
              <a:lnSpc>
                <a:spcPct val="100000"/>
              </a:lnSpc>
              <a:spcBef>
                <a:spcPts val="655"/>
              </a:spcBef>
            </a:pPr>
            <a:r>
              <a:rPr sz="1400" spc="-204" dirty="0">
                <a:latin typeface="Malgun Gothic Semilight"/>
                <a:cs typeface="Malgun Gothic Semilight"/>
              </a:rPr>
              <a:t>건강한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습관을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갖고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싶다.</a:t>
            </a:r>
            <a:endParaRPr sz="1400">
              <a:latin typeface="Malgun Gothic Semilight"/>
              <a:cs typeface="Malgun Gothic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907322" y="3347356"/>
            <a:ext cx="2748280" cy="2226945"/>
          </a:xfrm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20955">
              <a:lnSpc>
                <a:spcPct val="100000"/>
              </a:lnSpc>
              <a:spcBef>
                <a:spcPts val="1175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Biography</a:t>
            </a:r>
            <a:endParaRPr sz="1600">
              <a:latin typeface="Malgun Gothic"/>
              <a:cs typeface="Malgun Gothic"/>
            </a:endParaRPr>
          </a:p>
          <a:p>
            <a:pPr marL="12700" marR="5080">
              <a:lnSpc>
                <a:spcPct val="101400"/>
              </a:lnSpc>
              <a:spcBef>
                <a:spcPts val="925"/>
              </a:spcBef>
            </a:pPr>
            <a:r>
              <a:rPr sz="1400" spc="-145" dirty="0">
                <a:latin typeface="Malgun Gothic Semilight"/>
                <a:cs typeface="Malgun Gothic Semilight"/>
              </a:rPr>
              <a:t>친환경,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불매운동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등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사회적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이슈에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170" dirty="0">
                <a:latin typeface="Malgun Gothic Semilight"/>
                <a:cs typeface="Malgun Gothic Semilight"/>
              </a:rPr>
              <a:t>따라 </a:t>
            </a:r>
            <a:r>
              <a:rPr sz="1400" spc="-204" dirty="0">
                <a:latin typeface="Malgun Gothic Semilight"/>
                <a:cs typeface="Malgun Gothic Semilight"/>
              </a:rPr>
              <a:t>구매하는</a:t>
            </a:r>
            <a:r>
              <a:rPr sz="1400" spc="-2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물건이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60" dirty="0">
                <a:latin typeface="Malgun Gothic Semilight"/>
                <a:cs typeface="Malgun Gothic Semilight"/>
              </a:rPr>
              <a:t>달라진다.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가격만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보고 </a:t>
            </a:r>
            <a:r>
              <a:rPr sz="1400" spc="-204" dirty="0">
                <a:latin typeface="Malgun Gothic Semilight"/>
                <a:cs typeface="Malgun Gothic Semilight"/>
              </a:rPr>
              <a:t>사는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건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이제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160" dirty="0">
                <a:latin typeface="Malgun Gothic Semilight"/>
                <a:cs typeface="Malgun Gothic Semilight"/>
              </a:rPr>
              <a:t>그만!</a:t>
            </a:r>
            <a:r>
              <a:rPr sz="1400" spc="-4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내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취향과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latin typeface="Malgun Gothic Semilight"/>
                <a:cs typeface="Malgun Gothic Semilight"/>
              </a:rPr>
              <a:t>가치관에 </a:t>
            </a:r>
            <a:r>
              <a:rPr sz="1400" spc="-204" dirty="0">
                <a:latin typeface="Malgun Gothic Semilight"/>
                <a:cs typeface="Malgun Gothic Semilight"/>
              </a:rPr>
              <a:t>맞는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의미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있는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소비를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하고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싶다.</a:t>
            </a:r>
            <a:endParaRPr sz="1400">
              <a:latin typeface="Malgun Gothic Semilight"/>
              <a:cs typeface="Malgun Gothic Semilight"/>
            </a:endParaRPr>
          </a:p>
          <a:p>
            <a:pPr marL="56515">
              <a:lnSpc>
                <a:spcPct val="100000"/>
              </a:lnSpc>
              <a:spcBef>
                <a:spcPts val="760"/>
              </a:spcBef>
            </a:pPr>
            <a:r>
              <a:rPr sz="1600" b="1" spc="-10" dirty="0">
                <a:solidFill>
                  <a:srgbClr val="C55A11"/>
                </a:solidFill>
                <a:latin typeface="Malgun Gothic"/>
                <a:cs typeface="Malgun Gothic"/>
              </a:rPr>
              <a:t>Needs</a:t>
            </a:r>
            <a:endParaRPr sz="1600">
              <a:latin typeface="Malgun Gothic"/>
              <a:cs typeface="Malgun Gothic"/>
            </a:endParaRPr>
          </a:p>
          <a:p>
            <a:pPr marL="12700" marR="160655">
              <a:lnSpc>
                <a:spcPct val="101400"/>
              </a:lnSpc>
              <a:spcBef>
                <a:spcPts val="509"/>
              </a:spcBef>
            </a:pPr>
            <a:r>
              <a:rPr sz="1400" spc="-204" dirty="0">
                <a:latin typeface="Malgun Gothic Semilight"/>
                <a:cs typeface="Malgun Gothic Semilight"/>
              </a:rPr>
              <a:t>내가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정말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의미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있는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소비를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하고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180" dirty="0">
                <a:latin typeface="Malgun Gothic Semilight"/>
                <a:cs typeface="Malgun Gothic Semilight"/>
              </a:rPr>
              <a:t>있나 </a:t>
            </a:r>
            <a:r>
              <a:rPr sz="1400" spc="-204" dirty="0">
                <a:latin typeface="Malgun Gothic Semilight"/>
                <a:cs typeface="Malgun Gothic Semilight"/>
              </a:rPr>
              <a:t>점검하고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latin typeface="Malgun Gothic Semilight"/>
                <a:cs typeface="Malgun Gothic Semilight"/>
              </a:rPr>
              <a:t>싶다.</a:t>
            </a:r>
            <a:endParaRPr sz="140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1618526"/>
            <a:ext cx="12192000" cy="5240020"/>
            <a:chOff x="0" y="1618526"/>
            <a:chExt cx="12192000" cy="524002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62160" y="1618526"/>
              <a:ext cx="10067674" cy="523947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983778"/>
              <a:ext cx="1698447" cy="47102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63148" y="1726857"/>
              <a:ext cx="1728851" cy="4889717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5"/>
              </a:spcBef>
            </a:pPr>
            <a:r>
              <a:rPr sz="7050" spc="204" dirty="0">
                <a:solidFill>
                  <a:srgbClr val="FFFBC6"/>
                </a:solidFill>
              </a:rPr>
              <a:t>소비채집</a:t>
            </a:r>
            <a:endParaRPr sz="70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91711" y="2005190"/>
            <a:ext cx="4391025" cy="4853305"/>
            <a:chOff x="3791711" y="2005190"/>
            <a:chExt cx="4391025" cy="485330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2970" y="2005190"/>
              <a:ext cx="3488969" cy="485280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9180" y="3394075"/>
              <a:ext cx="85305" cy="8530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3791711" y="3436734"/>
              <a:ext cx="1020444" cy="0"/>
            </a:xfrm>
            <a:custGeom>
              <a:avLst/>
              <a:gdLst/>
              <a:ahLst/>
              <a:cxnLst/>
              <a:rect l="l" t="t" r="r" b="b"/>
              <a:pathLst>
                <a:path w="1020445">
                  <a:moveTo>
                    <a:pt x="0" y="0"/>
                  </a:moveTo>
                  <a:lnTo>
                    <a:pt x="1020120" y="1"/>
                  </a:lnTo>
                </a:path>
              </a:pathLst>
            </a:custGeom>
            <a:ln w="254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22845" y="5371109"/>
              <a:ext cx="85305" cy="85318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7162139" y="5408015"/>
              <a:ext cx="1020444" cy="0"/>
            </a:xfrm>
            <a:custGeom>
              <a:avLst/>
              <a:gdLst/>
              <a:ahLst/>
              <a:cxnLst/>
              <a:rect l="l" t="t" r="r" b="b"/>
              <a:pathLst>
                <a:path w="1020445">
                  <a:moveTo>
                    <a:pt x="0" y="0"/>
                  </a:moveTo>
                  <a:lnTo>
                    <a:pt x="1020120" y="1"/>
                  </a:lnTo>
                </a:path>
              </a:pathLst>
            </a:custGeom>
            <a:ln w="25400">
              <a:solidFill>
                <a:srgbClr val="C55A11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32733" y="890522"/>
            <a:ext cx="4686935" cy="8731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spc="-390" dirty="0"/>
              <a:t>이루고</a:t>
            </a:r>
            <a:r>
              <a:rPr spc="-330" dirty="0"/>
              <a:t> </a:t>
            </a:r>
            <a:r>
              <a:rPr spc="-390" dirty="0"/>
              <a:t>싶은</a:t>
            </a:r>
            <a:r>
              <a:rPr spc="-315" dirty="0"/>
              <a:t> </a:t>
            </a:r>
            <a:r>
              <a:rPr spc="-390" dirty="0"/>
              <a:t>소비</a:t>
            </a:r>
            <a:r>
              <a:rPr spc="-320" dirty="0"/>
              <a:t> </a:t>
            </a:r>
            <a:r>
              <a:rPr spc="-390" dirty="0"/>
              <a:t>목표를</a:t>
            </a:r>
            <a:r>
              <a:rPr spc="-315" dirty="0"/>
              <a:t> </a:t>
            </a:r>
            <a:r>
              <a:rPr spc="-25" dirty="0"/>
              <a:t>적고, </a:t>
            </a:r>
            <a:r>
              <a:rPr spc="-390" dirty="0"/>
              <a:t>구매한</a:t>
            </a:r>
            <a:r>
              <a:rPr spc="-315" dirty="0"/>
              <a:t> </a:t>
            </a:r>
            <a:r>
              <a:rPr spc="-390" dirty="0"/>
              <a:t>물건을</a:t>
            </a:r>
            <a:r>
              <a:rPr spc="-315" dirty="0"/>
              <a:t> </a:t>
            </a:r>
            <a:r>
              <a:rPr spc="-390" dirty="0"/>
              <a:t>사진으로</a:t>
            </a:r>
            <a:r>
              <a:rPr spc="-315" dirty="0"/>
              <a:t> </a:t>
            </a:r>
            <a:r>
              <a:rPr spc="-330" dirty="0"/>
              <a:t>기록해요.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9829" y="3608654"/>
            <a:ext cx="2370556" cy="41992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9829" y="4158615"/>
            <a:ext cx="2370556" cy="41992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9829" y="4708584"/>
            <a:ext cx="2370556" cy="41992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425066" y="3702811"/>
            <a:ext cx="1584325" cy="1308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75" dirty="0">
                <a:solidFill>
                  <a:srgbClr val="FFFFD3"/>
                </a:solidFill>
                <a:latin typeface="Malgun Gothic"/>
                <a:cs typeface="Malgun Gothic"/>
              </a:rPr>
              <a:t>환경을</a:t>
            </a:r>
            <a:r>
              <a:rPr sz="1200" b="1" spc="-120" dirty="0">
                <a:solidFill>
                  <a:srgbClr val="FFFFD3"/>
                </a:solidFill>
                <a:latin typeface="Malgun Gothic"/>
                <a:cs typeface="Malgun Gothic"/>
              </a:rPr>
              <a:t> </a:t>
            </a:r>
            <a:r>
              <a:rPr sz="1200" b="1" spc="-175" dirty="0">
                <a:solidFill>
                  <a:srgbClr val="FFFFD3"/>
                </a:solidFill>
                <a:latin typeface="Malgun Gothic"/>
                <a:cs typeface="Malgun Gothic"/>
              </a:rPr>
              <a:t>위한</a:t>
            </a:r>
            <a:r>
              <a:rPr sz="1200" b="1" spc="-114" dirty="0">
                <a:solidFill>
                  <a:srgbClr val="FFFFD3"/>
                </a:solidFill>
                <a:latin typeface="Malgun Gothic"/>
                <a:cs typeface="Malgun Gothic"/>
              </a:rPr>
              <a:t> </a:t>
            </a:r>
            <a:r>
              <a:rPr sz="1200" b="1" spc="-175" dirty="0">
                <a:solidFill>
                  <a:srgbClr val="FFFFD3"/>
                </a:solidFill>
                <a:latin typeface="Malgun Gothic"/>
                <a:cs typeface="Malgun Gothic"/>
              </a:rPr>
              <a:t>소비를</a:t>
            </a:r>
            <a:r>
              <a:rPr sz="1200" b="1" spc="-114" dirty="0">
                <a:solidFill>
                  <a:srgbClr val="FFFFD3"/>
                </a:solidFill>
                <a:latin typeface="Malgun Gothic"/>
                <a:cs typeface="Malgun Gothic"/>
              </a:rPr>
              <a:t> </a:t>
            </a:r>
            <a:r>
              <a:rPr sz="1200" b="1" spc="-140" dirty="0">
                <a:solidFill>
                  <a:srgbClr val="FFFFD3"/>
                </a:solidFill>
                <a:latin typeface="Malgun Gothic"/>
                <a:cs typeface="Malgun Gothic"/>
              </a:rPr>
              <a:t>늘리자</a:t>
            </a:r>
            <a:endParaRPr sz="1200">
              <a:latin typeface="Malgun Gothic"/>
              <a:cs typeface="Malgun Gothic"/>
            </a:endParaRPr>
          </a:p>
          <a:p>
            <a:pPr marL="12700" marR="436245">
              <a:lnSpc>
                <a:spcPts val="4340"/>
              </a:lnSpc>
              <a:spcBef>
                <a:spcPts val="405"/>
              </a:spcBef>
            </a:pPr>
            <a:r>
              <a:rPr sz="1200" b="1" spc="-175" dirty="0">
                <a:solidFill>
                  <a:srgbClr val="FFFFD3"/>
                </a:solidFill>
                <a:latin typeface="Malgun Gothic"/>
                <a:cs typeface="Malgun Gothic"/>
              </a:rPr>
              <a:t>충동</a:t>
            </a:r>
            <a:r>
              <a:rPr sz="1200" b="1" spc="-120" dirty="0">
                <a:solidFill>
                  <a:srgbClr val="FFFFD3"/>
                </a:solidFill>
                <a:latin typeface="Malgun Gothic"/>
                <a:cs typeface="Malgun Gothic"/>
              </a:rPr>
              <a:t> </a:t>
            </a:r>
            <a:r>
              <a:rPr sz="1200" b="1" spc="-175" dirty="0">
                <a:solidFill>
                  <a:srgbClr val="FFFFD3"/>
                </a:solidFill>
                <a:latin typeface="Malgun Gothic"/>
                <a:cs typeface="Malgun Gothic"/>
              </a:rPr>
              <a:t>구매를</a:t>
            </a:r>
            <a:r>
              <a:rPr sz="1200" b="1" spc="-114" dirty="0">
                <a:solidFill>
                  <a:srgbClr val="FFFFD3"/>
                </a:solidFill>
                <a:latin typeface="Malgun Gothic"/>
                <a:cs typeface="Malgun Gothic"/>
              </a:rPr>
              <a:t> </a:t>
            </a:r>
            <a:r>
              <a:rPr sz="1200" b="1" spc="-175" dirty="0">
                <a:solidFill>
                  <a:srgbClr val="FFFFD3"/>
                </a:solidFill>
                <a:latin typeface="Malgun Gothic"/>
                <a:cs typeface="Malgun Gothic"/>
              </a:rPr>
              <a:t>줄이자 내</a:t>
            </a:r>
            <a:r>
              <a:rPr sz="1200" b="1" spc="-125" dirty="0">
                <a:solidFill>
                  <a:srgbClr val="FFFFD3"/>
                </a:solidFill>
                <a:latin typeface="Malgun Gothic"/>
                <a:cs typeface="Malgun Gothic"/>
              </a:rPr>
              <a:t> </a:t>
            </a:r>
            <a:r>
              <a:rPr sz="1200" b="1" spc="-175" dirty="0">
                <a:solidFill>
                  <a:srgbClr val="FFFFD3"/>
                </a:solidFill>
                <a:latin typeface="Malgun Gothic"/>
                <a:cs typeface="Malgun Gothic"/>
              </a:rPr>
              <a:t>취향을</a:t>
            </a:r>
            <a:r>
              <a:rPr sz="1200" b="1" spc="-120" dirty="0">
                <a:solidFill>
                  <a:srgbClr val="FFFFD3"/>
                </a:solidFill>
                <a:latin typeface="Malgun Gothic"/>
                <a:cs typeface="Malgun Gothic"/>
              </a:rPr>
              <a:t> </a:t>
            </a:r>
            <a:r>
              <a:rPr sz="1200" b="1" spc="-175" dirty="0">
                <a:solidFill>
                  <a:srgbClr val="FFFFD3"/>
                </a:solidFill>
                <a:latin typeface="Malgun Gothic"/>
                <a:cs typeface="Malgun Gothic"/>
              </a:rPr>
              <a:t>알아보자</a:t>
            </a:r>
            <a:endParaRPr sz="1200">
              <a:latin typeface="Malgun Gothic"/>
              <a:cs typeface="Malgun Gothic"/>
            </a:endParaRPr>
          </a:p>
        </p:txBody>
      </p:sp>
      <p:pic>
        <p:nvPicPr>
          <p:cNvPr id="15" name="object 1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79829" y="5234482"/>
            <a:ext cx="2370556" cy="419925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25066" y="5327396"/>
            <a:ext cx="14592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14" dirty="0">
                <a:solidFill>
                  <a:srgbClr val="FFFFD3"/>
                </a:solidFill>
                <a:latin typeface="Malgun Gothic"/>
                <a:cs typeface="Malgun Gothic"/>
              </a:rPr>
              <a:t>가족,</a:t>
            </a:r>
            <a:r>
              <a:rPr sz="1200" b="1" spc="-105" dirty="0">
                <a:solidFill>
                  <a:srgbClr val="FFFFD3"/>
                </a:solidFill>
                <a:latin typeface="Malgun Gothic"/>
                <a:cs typeface="Malgun Gothic"/>
              </a:rPr>
              <a:t> </a:t>
            </a:r>
            <a:r>
              <a:rPr sz="1200" b="1" spc="-175" dirty="0">
                <a:solidFill>
                  <a:srgbClr val="FFFFD3"/>
                </a:solidFill>
                <a:latin typeface="Malgun Gothic"/>
                <a:cs typeface="Malgun Gothic"/>
              </a:rPr>
              <a:t>친구에게</a:t>
            </a:r>
            <a:r>
              <a:rPr sz="1200" b="1" spc="-105" dirty="0">
                <a:solidFill>
                  <a:srgbClr val="FFFFD3"/>
                </a:solidFill>
                <a:latin typeface="Malgun Gothic"/>
                <a:cs typeface="Malgun Gothic"/>
              </a:rPr>
              <a:t> </a:t>
            </a:r>
            <a:r>
              <a:rPr sz="1200" b="1" spc="-150" dirty="0">
                <a:solidFill>
                  <a:srgbClr val="FFFFD3"/>
                </a:solidFill>
                <a:latin typeface="Malgun Gothic"/>
                <a:cs typeface="Malgun Gothic"/>
              </a:rPr>
              <a:t>선물하자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541183" y="2894076"/>
            <a:ext cx="1848485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615950" marR="5080" indent="-603250">
              <a:lnSpc>
                <a:spcPct val="101400"/>
              </a:lnSpc>
              <a:spcBef>
                <a:spcPts val="75"/>
              </a:spcBef>
            </a:pPr>
            <a:r>
              <a:rPr sz="1400" spc="-204" dirty="0">
                <a:latin typeface="Malgun Gothic Semilight"/>
                <a:cs typeface="Malgun Gothic Semilight"/>
              </a:rPr>
              <a:t>월별로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소비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목표를</a:t>
            </a:r>
            <a:r>
              <a:rPr sz="1400" spc="-30" dirty="0">
                <a:latin typeface="Malgun Gothic Semilight"/>
                <a:cs typeface="Malgun Gothic Semilight"/>
              </a:rPr>
              <a:t> </a:t>
            </a:r>
            <a:r>
              <a:rPr sz="1400" spc="-190" dirty="0">
                <a:latin typeface="Malgun Gothic Semilight"/>
                <a:cs typeface="Malgun Gothic Semilight"/>
              </a:rPr>
              <a:t>세우고 </a:t>
            </a:r>
            <a:r>
              <a:rPr sz="1400" spc="-20" dirty="0">
                <a:latin typeface="Malgun Gothic Semilight"/>
                <a:cs typeface="Malgun Gothic Semilight"/>
              </a:rPr>
              <a:t>관리해요</a:t>
            </a:r>
            <a:endParaRPr sz="1400">
              <a:latin typeface="Malgun Gothic Semilight"/>
              <a:cs typeface="Malgun Gothic Semilight"/>
            </a:endParaRPr>
          </a:p>
        </p:txBody>
      </p:sp>
      <p:pic>
        <p:nvPicPr>
          <p:cNvPr id="18" name="object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792908" y="1458137"/>
            <a:ext cx="1890864" cy="1890864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541601" y="3601872"/>
            <a:ext cx="2393480" cy="1533423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8681859" y="5411724"/>
            <a:ext cx="2113280" cy="45529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01600" marR="5080" indent="-88900">
              <a:lnSpc>
                <a:spcPct val="101400"/>
              </a:lnSpc>
              <a:spcBef>
                <a:spcPts val="75"/>
              </a:spcBef>
            </a:pPr>
            <a:r>
              <a:rPr sz="1400" spc="-204" dirty="0">
                <a:latin typeface="Malgun Gothic Semilight"/>
                <a:cs typeface="Malgun Gothic Semilight"/>
              </a:rPr>
              <a:t>갤러리에서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사진을</a:t>
            </a:r>
            <a:r>
              <a:rPr sz="1400" spc="-20" dirty="0">
                <a:latin typeface="Malgun Gothic Semilight"/>
                <a:cs typeface="Malgun Gothic Semilight"/>
              </a:rPr>
              <a:t> </a:t>
            </a:r>
            <a:r>
              <a:rPr sz="1400" spc="-190" dirty="0">
                <a:latin typeface="Malgun Gothic Semilight"/>
                <a:cs typeface="Malgun Gothic Semilight"/>
              </a:rPr>
              <a:t>가져오거나 </a:t>
            </a:r>
            <a:r>
              <a:rPr sz="1400" spc="-204" dirty="0">
                <a:latin typeface="Malgun Gothic Semilight"/>
                <a:cs typeface="Malgun Gothic Semilight"/>
              </a:rPr>
              <a:t>바로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사진을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찍을</a:t>
            </a:r>
            <a:r>
              <a:rPr sz="1400" spc="-40" dirty="0">
                <a:latin typeface="Malgun Gothic Semilight"/>
                <a:cs typeface="Malgun Gothic Semilight"/>
              </a:rPr>
              <a:t> </a:t>
            </a:r>
            <a:r>
              <a:rPr sz="1400" spc="-204" dirty="0">
                <a:latin typeface="Malgun Gothic Semilight"/>
                <a:cs typeface="Malgun Gothic Semilight"/>
              </a:rPr>
              <a:t>수</a:t>
            </a:r>
            <a:r>
              <a:rPr sz="1400" spc="-35" dirty="0"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latin typeface="Malgun Gothic Semilight"/>
                <a:cs typeface="Malgun Gothic Semilight"/>
              </a:rPr>
              <a:t>있어요.</a:t>
            </a:r>
            <a:endParaRPr sz="140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733" y="890522"/>
            <a:ext cx="5856605" cy="8731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spc="-390" dirty="0"/>
              <a:t>물건이</a:t>
            </a:r>
            <a:r>
              <a:rPr spc="-315" dirty="0"/>
              <a:t> </a:t>
            </a:r>
            <a:r>
              <a:rPr spc="-390" dirty="0"/>
              <a:t>지닌</a:t>
            </a:r>
            <a:r>
              <a:rPr spc="-315" dirty="0"/>
              <a:t> </a:t>
            </a:r>
            <a:r>
              <a:rPr spc="-254" dirty="0"/>
              <a:t>가치,</a:t>
            </a:r>
            <a:r>
              <a:rPr spc="-385" dirty="0"/>
              <a:t> </a:t>
            </a:r>
            <a:r>
              <a:rPr spc="-390" dirty="0"/>
              <a:t>구매하며</a:t>
            </a:r>
            <a:r>
              <a:rPr spc="-315" dirty="0"/>
              <a:t> </a:t>
            </a:r>
            <a:r>
              <a:rPr spc="-390" dirty="0"/>
              <a:t>느낀</a:t>
            </a:r>
            <a:r>
              <a:rPr spc="-310" dirty="0"/>
              <a:t> </a:t>
            </a:r>
            <a:r>
              <a:rPr spc="-390" dirty="0"/>
              <a:t>감정</a:t>
            </a:r>
            <a:r>
              <a:rPr spc="-315" dirty="0"/>
              <a:t> </a:t>
            </a:r>
            <a:r>
              <a:rPr spc="-415" dirty="0"/>
              <a:t>등을 </a:t>
            </a:r>
            <a:r>
              <a:rPr spc="-390" dirty="0"/>
              <a:t>형용사로</a:t>
            </a:r>
            <a:r>
              <a:rPr spc="-320" dirty="0"/>
              <a:t> </a:t>
            </a:r>
            <a:r>
              <a:rPr spc="-390" dirty="0"/>
              <a:t>기록할</a:t>
            </a:r>
            <a:r>
              <a:rPr spc="-315" dirty="0"/>
              <a:t> </a:t>
            </a:r>
            <a:r>
              <a:rPr spc="-395" dirty="0"/>
              <a:t>수</a:t>
            </a:r>
            <a:r>
              <a:rPr spc="-315" dirty="0"/>
              <a:t> </a:t>
            </a:r>
            <a:r>
              <a:rPr spc="-310" dirty="0"/>
              <a:t>있어요.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3020" y="3733634"/>
            <a:ext cx="2912986" cy="212388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968780" y="530875"/>
            <a:ext cx="3439553" cy="6114757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240044" y="2500515"/>
            <a:ext cx="2279015" cy="572135"/>
          </a:xfrm>
          <a:custGeom>
            <a:avLst/>
            <a:gdLst/>
            <a:ahLst/>
            <a:cxnLst/>
            <a:rect l="l" t="t" r="r" b="b"/>
            <a:pathLst>
              <a:path w="2279015" h="572135">
                <a:moveTo>
                  <a:pt x="1992715" y="0"/>
                </a:moveTo>
                <a:lnTo>
                  <a:pt x="285784" y="0"/>
                </a:lnTo>
                <a:lnTo>
                  <a:pt x="239428" y="3740"/>
                </a:lnTo>
                <a:lnTo>
                  <a:pt x="195453" y="14569"/>
                </a:lnTo>
                <a:lnTo>
                  <a:pt x="154449" y="31899"/>
                </a:lnTo>
                <a:lnTo>
                  <a:pt x="117003" y="55140"/>
                </a:lnTo>
                <a:lnTo>
                  <a:pt x="83703" y="83705"/>
                </a:lnTo>
                <a:lnTo>
                  <a:pt x="55139" y="117005"/>
                </a:lnTo>
                <a:lnTo>
                  <a:pt x="31898" y="154452"/>
                </a:lnTo>
                <a:lnTo>
                  <a:pt x="14569" y="195457"/>
                </a:lnTo>
                <a:lnTo>
                  <a:pt x="3740" y="239431"/>
                </a:lnTo>
                <a:lnTo>
                  <a:pt x="0" y="285788"/>
                </a:lnTo>
                <a:lnTo>
                  <a:pt x="3740" y="332144"/>
                </a:lnTo>
                <a:lnTo>
                  <a:pt x="14569" y="376118"/>
                </a:lnTo>
                <a:lnTo>
                  <a:pt x="31898" y="417123"/>
                </a:lnTo>
                <a:lnTo>
                  <a:pt x="55139" y="454570"/>
                </a:lnTo>
                <a:lnTo>
                  <a:pt x="83703" y="487870"/>
                </a:lnTo>
                <a:lnTo>
                  <a:pt x="117003" y="516435"/>
                </a:lnTo>
                <a:lnTo>
                  <a:pt x="154449" y="539676"/>
                </a:lnTo>
                <a:lnTo>
                  <a:pt x="195453" y="557006"/>
                </a:lnTo>
                <a:lnTo>
                  <a:pt x="239428" y="567835"/>
                </a:lnTo>
                <a:lnTo>
                  <a:pt x="285784" y="571576"/>
                </a:lnTo>
                <a:lnTo>
                  <a:pt x="1992715" y="571576"/>
                </a:lnTo>
                <a:lnTo>
                  <a:pt x="2039071" y="567835"/>
                </a:lnTo>
                <a:lnTo>
                  <a:pt x="2083045" y="557006"/>
                </a:lnTo>
                <a:lnTo>
                  <a:pt x="2124050" y="539676"/>
                </a:lnTo>
                <a:lnTo>
                  <a:pt x="2161497" y="516435"/>
                </a:lnTo>
                <a:lnTo>
                  <a:pt x="2194797" y="487870"/>
                </a:lnTo>
                <a:lnTo>
                  <a:pt x="2223362" y="454570"/>
                </a:lnTo>
                <a:lnTo>
                  <a:pt x="2246603" y="417123"/>
                </a:lnTo>
                <a:lnTo>
                  <a:pt x="2263933" y="376118"/>
                </a:lnTo>
                <a:lnTo>
                  <a:pt x="2274762" y="332144"/>
                </a:lnTo>
                <a:lnTo>
                  <a:pt x="2278503" y="285788"/>
                </a:lnTo>
                <a:lnTo>
                  <a:pt x="2274762" y="239431"/>
                </a:lnTo>
                <a:lnTo>
                  <a:pt x="2263933" y="195457"/>
                </a:lnTo>
                <a:lnTo>
                  <a:pt x="2246603" y="154452"/>
                </a:lnTo>
                <a:lnTo>
                  <a:pt x="2223362" y="117005"/>
                </a:lnTo>
                <a:lnTo>
                  <a:pt x="2194797" y="83705"/>
                </a:lnTo>
                <a:lnTo>
                  <a:pt x="2161497" y="55140"/>
                </a:lnTo>
                <a:lnTo>
                  <a:pt x="2124050" y="31899"/>
                </a:lnTo>
                <a:lnTo>
                  <a:pt x="2083045" y="14569"/>
                </a:lnTo>
                <a:lnTo>
                  <a:pt x="2039071" y="3740"/>
                </a:lnTo>
                <a:lnTo>
                  <a:pt x="1992715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4639500" y="3566960"/>
            <a:ext cx="2898140" cy="2924175"/>
            <a:chOff x="4639500" y="3566960"/>
            <a:chExt cx="2898140" cy="29241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39500" y="3566960"/>
              <a:ext cx="2898076" cy="2290564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4828146" y="5919543"/>
              <a:ext cx="2279015" cy="572135"/>
            </a:xfrm>
            <a:custGeom>
              <a:avLst/>
              <a:gdLst/>
              <a:ahLst/>
              <a:cxnLst/>
              <a:rect l="l" t="t" r="r" b="b"/>
              <a:pathLst>
                <a:path w="2279015" h="572135">
                  <a:moveTo>
                    <a:pt x="1992718" y="0"/>
                  </a:moveTo>
                  <a:lnTo>
                    <a:pt x="285788" y="0"/>
                  </a:lnTo>
                  <a:lnTo>
                    <a:pt x="239431" y="3740"/>
                  </a:lnTo>
                  <a:lnTo>
                    <a:pt x="195457" y="14569"/>
                  </a:lnTo>
                  <a:lnTo>
                    <a:pt x="154452" y="31899"/>
                  </a:lnTo>
                  <a:lnTo>
                    <a:pt x="117005" y="55140"/>
                  </a:lnTo>
                  <a:lnTo>
                    <a:pt x="83705" y="83705"/>
                  </a:lnTo>
                  <a:lnTo>
                    <a:pt x="55140" y="117005"/>
                  </a:lnTo>
                  <a:lnTo>
                    <a:pt x="31899" y="154452"/>
                  </a:lnTo>
                  <a:lnTo>
                    <a:pt x="14569" y="195457"/>
                  </a:lnTo>
                  <a:lnTo>
                    <a:pt x="3740" y="239431"/>
                  </a:lnTo>
                  <a:lnTo>
                    <a:pt x="0" y="285788"/>
                  </a:lnTo>
                  <a:lnTo>
                    <a:pt x="3740" y="332144"/>
                  </a:lnTo>
                  <a:lnTo>
                    <a:pt x="14569" y="376119"/>
                  </a:lnTo>
                  <a:lnTo>
                    <a:pt x="31899" y="417124"/>
                  </a:lnTo>
                  <a:lnTo>
                    <a:pt x="55140" y="454571"/>
                  </a:lnTo>
                  <a:lnTo>
                    <a:pt x="83705" y="487870"/>
                  </a:lnTo>
                  <a:lnTo>
                    <a:pt x="117005" y="516435"/>
                  </a:lnTo>
                  <a:lnTo>
                    <a:pt x="154452" y="539677"/>
                  </a:lnTo>
                  <a:lnTo>
                    <a:pt x="195457" y="557006"/>
                  </a:lnTo>
                  <a:lnTo>
                    <a:pt x="239431" y="567835"/>
                  </a:lnTo>
                  <a:lnTo>
                    <a:pt x="285788" y="571576"/>
                  </a:lnTo>
                  <a:lnTo>
                    <a:pt x="1992718" y="571576"/>
                  </a:lnTo>
                  <a:lnTo>
                    <a:pt x="2039075" y="567835"/>
                  </a:lnTo>
                  <a:lnTo>
                    <a:pt x="2083049" y="557006"/>
                  </a:lnTo>
                  <a:lnTo>
                    <a:pt x="2124054" y="539677"/>
                  </a:lnTo>
                  <a:lnTo>
                    <a:pt x="2161501" y="516435"/>
                  </a:lnTo>
                  <a:lnTo>
                    <a:pt x="2194801" y="487870"/>
                  </a:lnTo>
                  <a:lnTo>
                    <a:pt x="2223366" y="454571"/>
                  </a:lnTo>
                  <a:lnTo>
                    <a:pt x="2246607" y="417124"/>
                  </a:lnTo>
                  <a:lnTo>
                    <a:pt x="2263937" y="376119"/>
                  </a:lnTo>
                  <a:lnTo>
                    <a:pt x="2274766" y="332144"/>
                  </a:lnTo>
                  <a:lnTo>
                    <a:pt x="2278506" y="285788"/>
                  </a:lnTo>
                  <a:lnTo>
                    <a:pt x="2274766" y="239431"/>
                  </a:lnTo>
                  <a:lnTo>
                    <a:pt x="2263937" y="195457"/>
                  </a:lnTo>
                  <a:lnTo>
                    <a:pt x="2246607" y="154452"/>
                  </a:lnTo>
                  <a:lnTo>
                    <a:pt x="2223366" y="117005"/>
                  </a:lnTo>
                  <a:lnTo>
                    <a:pt x="2194801" y="83705"/>
                  </a:lnTo>
                  <a:lnTo>
                    <a:pt x="2161501" y="55140"/>
                  </a:lnTo>
                  <a:lnTo>
                    <a:pt x="2124054" y="31899"/>
                  </a:lnTo>
                  <a:lnTo>
                    <a:pt x="2083049" y="14569"/>
                  </a:lnTo>
                  <a:lnTo>
                    <a:pt x="2039075" y="3740"/>
                  </a:lnTo>
                  <a:lnTo>
                    <a:pt x="1992718" y="0"/>
                  </a:lnTo>
                  <a:close/>
                </a:path>
              </a:pathLst>
            </a:custGeom>
            <a:solidFill>
              <a:srgbClr val="C55A1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706994" y="2575052"/>
            <a:ext cx="1344930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29845">
              <a:lnSpc>
                <a:spcPct val="105000"/>
              </a:lnSpc>
              <a:spcBef>
                <a:spcPts val="25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논문을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참고해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9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엄선한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소비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감정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키워드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12개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46185" y="2986646"/>
            <a:ext cx="266700" cy="222885"/>
          </a:xfrm>
          <a:custGeom>
            <a:avLst/>
            <a:gdLst/>
            <a:ahLst/>
            <a:cxnLst/>
            <a:rect l="l" t="t" r="r" b="b"/>
            <a:pathLst>
              <a:path w="266700" h="222885">
                <a:moveTo>
                  <a:pt x="266217" y="0"/>
                </a:moveTo>
                <a:lnTo>
                  <a:pt x="0" y="0"/>
                </a:lnTo>
                <a:lnTo>
                  <a:pt x="133108" y="222821"/>
                </a:lnTo>
                <a:lnTo>
                  <a:pt x="266217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28238" y="3378390"/>
            <a:ext cx="7051675" cy="0"/>
          </a:xfrm>
          <a:custGeom>
            <a:avLst/>
            <a:gdLst/>
            <a:ahLst/>
            <a:cxnLst/>
            <a:rect l="l" t="t" r="r" b="b"/>
            <a:pathLst>
              <a:path w="7051675">
                <a:moveTo>
                  <a:pt x="7051654" y="0"/>
                </a:moveTo>
                <a:lnTo>
                  <a:pt x="0" y="1"/>
                </a:lnTo>
              </a:path>
            </a:pathLst>
          </a:custGeom>
          <a:ln w="12700">
            <a:solidFill>
              <a:srgbClr val="C1C2C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5241112" y="5994908"/>
            <a:ext cx="1452880" cy="40068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 indent="233679">
              <a:lnSpc>
                <a:spcPct val="105000"/>
              </a:lnSpc>
              <a:spcBef>
                <a:spcPts val="25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소비가치</a:t>
            </a:r>
            <a:r>
              <a:rPr sz="1200" spc="-2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논문과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최신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소비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트렌드를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6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반영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34291" y="5748554"/>
            <a:ext cx="266700" cy="222885"/>
          </a:xfrm>
          <a:custGeom>
            <a:avLst/>
            <a:gdLst/>
            <a:ahLst/>
            <a:cxnLst/>
            <a:rect l="l" t="t" r="r" b="b"/>
            <a:pathLst>
              <a:path w="266700" h="222885">
                <a:moveTo>
                  <a:pt x="133108" y="0"/>
                </a:moveTo>
                <a:lnTo>
                  <a:pt x="0" y="222813"/>
                </a:lnTo>
                <a:lnTo>
                  <a:pt x="266217" y="222813"/>
                </a:lnTo>
                <a:lnTo>
                  <a:pt x="13310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848217" y="1343113"/>
            <a:ext cx="1684439" cy="16844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516579" y="1574482"/>
            <a:ext cx="2319655" cy="2837815"/>
          </a:xfrm>
          <a:custGeom>
            <a:avLst/>
            <a:gdLst/>
            <a:ahLst/>
            <a:cxnLst/>
            <a:rect l="l" t="t" r="r" b="b"/>
            <a:pathLst>
              <a:path w="2319654" h="2837815">
                <a:moveTo>
                  <a:pt x="2151367" y="0"/>
                </a:moveTo>
                <a:lnTo>
                  <a:pt x="168148" y="0"/>
                </a:lnTo>
                <a:lnTo>
                  <a:pt x="123448" y="6005"/>
                </a:lnTo>
                <a:lnTo>
                  <a:pt x="83281" y="22954"/>
                </a:lnTo>
                <a:lnTo>
                  <a:pt x="49250" y="49244"/>
                </a:lnTo>
                <a:lnTo>
                  <a:pt x="22957" y="83272"/>
                </a:lnTo>
                <a:lnTo>
                  <a:pt x="6006" y="123436"/>
                </a:lnTo>
                <a:lnTo>
                  <a:pt x="0" y="168135"/>
                </a:lnTo>
                <a:lnTo>
                  <a:pt x="0" y="2669222"/>
                </a:lnTo>
                <a:lnTo>
                  <a:pt x="6006" y="2713920"/>
                </a:lnTo>
                <a:lnTo>
                  <a:pt x="22957" y="2754085"/>
                </a:lnTo>
                <a:lnTo>
                  <a:pt x="49250" y="2788113"/>
                </a:lnTo>
                <a:lnTo>
                  <a:pt x="83281" y="2814403"/>
                </a:lnTo>
                <a:lnTo>
                  <a:pt x="123448" y="2831352"/>
                </a:lnTo>
                <a:lnTo>
                  <a:pt x="168148" y="2837357"/>
                </a:lnTo>
                <a:lnTo>
                  <a:pt x="2151367" y="2837357"/>
                </a:lnTo>
                <a:lnTo>
                  <a:pt x="2196066" y="2831352"/>
                </a:lnTo>
                <a:lnTo>
                  <a:pt x="2236233" y="2814403"/>
                </a:lnTo>
                <a:lnTo>
                  <a:pt x="2270264" y="2788113"/>
                </a:lnTo>
                <a:lnTo>
                  <a:pt x="2296557" y="2754085"/>
                </a:lnTo>
                <a:lnTo>
                  <a:pt x="2313508" y="2713920"/>
                </a:lnTo>
                <a:lnTo>
                  <a:pt x="2319515" y="2669222"/>
                </a:lnTo>
                <a:lnTo>
                  <a:pt x="2319515" y="168135"/>
                </a:lnTo>
                <a:lnTo>
                  <a:pt x="2313508" y="123436"/>
                </a:lnTo>
                <a:lnTo>
                  <a:pt x="2296557" y="83272"/>
                </a:lnTo>
                <a:lnTo>
                  <a:pt x="2270264" y="49244"/>
                </a:lnTo>
                <a:lnTo>
                  <a:pt x="2236233" y="22954"/>
                </a:lnTo>
                <a:lnTo>
                  <a:pt x="2196066" y="6005"/>
                </a:lnTo>
                <a:lnTo>
                  <a:pt x="2151367" y="0"/>
                </a:lnTo>
                <a:close/>
              </a:path>
            </a:pathLst>
          </a:custGeom>
          <a:solidFill>
            <a:srgbClr val="F2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661131" y="3320796"/>
            <a:ext cx="2030095" cy="8699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 algn="ctr">
              <a:lnSpc>
                <a:spcPct val="98700"/>
              </a:lnSpc>
              <a:spcBef>
                <a:spcPts val="110"/>
              </a:spcBef>
            </a:pP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말도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안되는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약통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소비는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인스타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광고로부터 </a:t>
            </a:r>
            <a:r>
              <a:rPr sz="800" spc="-9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시작됐다.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가뜩이나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쉽게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현혹되는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난데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요새는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인스타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광고가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점점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정교해지다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못해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적중률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거의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4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100프로를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기록하고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있는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실정.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사진과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함께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5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뜬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광고는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아마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‘미드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속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약통!’이었던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걸로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기억한다.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그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멘트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하나에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넘어가는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스스로를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보며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9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얼마나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이미지의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노예인지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다시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한번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깨달았다.</a:t>
            </a:r>
            <a:endParaRPr sz="800">
              <a:latin typeface="Malgun Gothic Semilight"/>
              <a:cs typeface="Malgun Gothic Semi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4984" y="3482441"/>
            <a:ext cx="2319655" cy="2837815"/>
          </a:xfrm>
          <a:custGeom>
            <a:avLst/>
            <a:gdLst/>
            <a:ahLst/>
            <a:cxnLst/>
            <a:rect l="l" t="t" r="r" b="b"/>
            <a:pathLst>
              <a:path w="2319654" h="2837815">
                <a:moveTo>
                  <a:pt x="2151367" y="0"/>
                </a:moveTo>
                <a:lnTo>
                  <a:pt x="168147" y="0"/>
                </a:lnTo>
                <a:lnTo>
                  <a:pt x="123448" y="6006"/>
                </a:lnTo>
                <a:lnTo>
                  <a:pt x="83281" y="22957"/>
                </a:lnTo>
                <a:lnTo>
                  <a:pt x="49250" y="49250"/>
                </a:lnTo>
                <a:lnTo>
                  <a:pt x="22957" y="83281"/>
                </a:lnTo>
                <a:lnTo>
                  <a:pt x="6006" y="123448"/>
                </a:lnTo>
                <a:lnTo>
                  <a:pt x="0" y="168147"/>
                </a:lnTo>
                <a:lnTo>
                  <a:pt x="0" y="2669227"/>
                </a:lnTo>
                <a:lnTo>
                  <a:pt x="6006" y="2713925"/>
                </a:lnTo>
                <a:lnTo>
                  <a:pt x="22957" y="2754091"/>
                </a:lnTo>
                <a:lnTo>
                  <a:pt x="49250" y="2788120"/>
                </a:lnTo>
                <a:lnTo>
                  <a:pt x="83281" y="2814411"/>
                </a:lnTo>
                <a:lnTo>
                  <a:pt x="123448" y="2831361"/>
                </a:lnTo>
                <a:lnTo>
                  <a:pt x="168147" y="2837367"/>
                </a:lnTo>
                <a:lnTo>
                  <a:pt x="2151367" y="2837367"/>
                </a:lnTo>
                <a:lnTo>
                  <a:pt x="2196066" y="2831361"/>
                </a:lnTo>
                <a:lnTo>
                  <a:pt x="2236233" y="2814411"/>
                </a:lnTo>
                <a:lnTo>
                  <a:pt x="2270264" y="2788120"/>
                </a:lnTo>
                <a:lnTo>
                  <a:pt x="2296557" y="2754091"/>
                </a:lnTo>
                <a:lnTo>
                  <a:pt x="2313508" y="2713925"/>
                </a:lnTo>
                <a:lnTo>
                  <a:pt x="2319515" y="2669227"/>
                </a:lnTo>
                <a:lnTo>
                  <a:pt x="2319515" y="168147"/>
                </a:lnTo>
                <a:lnTo>
                  <a:pt x="2313508" y="123448"/>
                </a:lnTo>
                <a:lnTo>
                  <a:pt x="2296557" y="83281"/>
                </a:lnTo>
                <a:lnTo>
                  <a:pt x="2270264" y="49250"/>
                </a:lnTo>
                <a:lnTo>
                  <a:pt x="2236233" y="22957"/>
                </a:lnTo>
                <a:lnTo>
                  <a:pt x="2196066" y="6006"/>
                </a:lnTo>
                <a:lnTo>
                  <a:pt x="2151367" y="0"/>
                </a:lnTo>
                <a:close/>
              </a:path>
            </a:pathLst>
          </a:custGeom>
          <a:solidFill>
            <a:srgbClr val="F1ED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540277" y="5192267"/>
            <a:ext cx="1938655" cy="873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99200"/>
              </a:lnSpc>
              <a:spcBef>
                <a:spcPts val="105"/>
              </a:spcBef>
            </a:pP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어른이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되어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좋은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원하는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물건을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큰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고민없이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수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있다는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5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것,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아쉬운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그로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인해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간절함이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덜해졌다는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점이다.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부족한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용돈을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아끼고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모아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구입한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작은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물건들은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며칠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길게는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몇달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9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내게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기쁨을</a:t>
            </a:r>
            <a:r>
              <a:rPr sz="800" spc="-4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안겨줬는데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요새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고민없이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구입한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물건들은</a:t>
            </a:r>
            <a:r>
              <a:rPr sz="800" spc="-5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때만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반짝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기쁘고는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금세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기억에서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잊고</a:t>
            </a:r>
            <a:r>
              <a:rPr sz="800" spc="-4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만다.</a:t>
            </a:r>
            <a:endParaRPr sz="80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32733" y="890522"/>
            <a:ext cx="4674235" cy="873125"/>
          </a:xfrm>
          <a:prstGeom prst="rect">
            <a:avLst/>
          </a:prstGeom>
        </p:spPr>
        <p:txBody>
          <a:bodyPr vert="horz" wrap="square" lIns="0" tIns="31750" rIns="0" bIns="0" rtlCol="0">
            <a:spAutoFit/>
          </a:bodyPr>
          <a:lstStyle/>
          <a:p>
            <a:pPr marL="12700" marR="5080">
              <a:lnSpc>
                <a:spcPts val="3310"/>
              </a:lnSpc>
              <a:spcBef>
                <a:spcPts val="250"/>
              </a:spcBef>
            </a:pPr>
            <a:r>
              <a:rPr spc="-390" dirty="0"/>
              <a:t>오늘</a:t>
            </a:r>
            <a:r>
              <a:rPr spc="-330" dirty="0"/>
              <a:t> </a:t>
            </a:r>
            <a:r>
              <a:rPr spc="-390" dirty="0"/>
              <a:t>소비에</a:t>
            </a:r>
            <a:r>
              <a:rPr spc="-315" dirty="0"/>
              <a:t> </a:t>
            </a:r>
            <a:r>
              <a:rPr spc="-390" dirty="0"/>
              <a:t>대해</a:t>
            </a:r>
            <a:r>
              <a:rPr spc="-320" dirty="0"/>
              <a:t> </a:t>
            </a:r>
            <a:r>
              <a:rPr spc="-390" dirty="0"/>
              <a:t>자세히</a:t>
            </a:r>
            <a:r>
              <a:rPr spc="-315" dirty="0"/>
              <a:t> </a:t>
            </a:r>
            <a:r>
              <a:rPr spc="-409" dirty="0"/>
              <a:t>기록하며 </a:t>
            </a:r>
            <a:r>
              <a:rPr spc="-390" dirty="0"/>
              <a:t>나만의</a:t>
            </a:r>
            <a:r>
              <a:rPr spc="-320" dirty="0"/>
              <a:t> </a:t>
            </a:r>
            <a:r>
              <a:rPr spc="-390" dirty="0"/>
              <a:t>소비</a:t>
            </a:r>
            <a:r>
              <a:rPr spc="-315" dirty="0"/>
              <a:t> </a:t>
            </a:r>
            <a:r>
              <a:rPr spc="-390" dirty="0"/>
              <a:t>가치관을</a:t>
            </a:r>
            <a:r>
              <a:rPr spc="-315" dirty="0"/>
              <a:t> </a:t>
            </a:r>
            <a:r>
              <a:rPr spc="-330" dirty="0"/>
              <a:t>만들어요.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614732" y="304800"/>
            <a:ext cx="85788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Portenday</a:t>
            </a:r>
            <a:r>
              <a:rPr sz="1100" spc="-3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 </a:t>
            </a:r>
            <a:r>
              <a:rPr sz="1100" spc="-25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311</a:t>
            </a:r>
            <a:endParaRPr sz="1100">
              <a:latin typeface="Malgun Gothic Semilight"/>
              <a:cs typeface="Malgun Gothic Semi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298669" y="304800"/>
            <a:ext cx="339725" cy="193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20" dirty="0">
                <a:solidFill>
                  <a:srgbClr val="7F7F7F"/>
                </a:solidFill>
                <a:latin typeface="Malgun Gothic Semilight"/>
                <a:cs typeface="Malgun Gothic Semilight"/>
              </a:rPr>
              <a:t>2023</a:t>
            </a:r>
            <a:endParaRPr sz="1100">
              <a:latin typeface="Malgun Gothic Semilight"/>
              <a:cs typeface="Malgun Gothic Semilight"/>
            </a:endParaRPr>
          </a:p>
        </p:txBody>
      </p:sp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41788" y="1815528"/>
            <a:ext cx="1295196" cy="1295196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868394" y="3724211"/>
            <a:ext cx="1282103" cy="1282103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522076" y="2495207"/>
            <a:ext cx="2319655" cy="2837815"/>
            <a:chOff x="522076" y="2495207"/>
            <a:chExt cx="2319655" cy="2837815"/>
          </a:xfrm>
        </p:grpSpPr>
        <p:sp>
          <p:nvSpPr>
            <p:cNvPr id="12" name="object 12"/>
            <p:cNvSpPr/>
            <p:nvPr/>
          </p:nvSpPr>
          <p:spPr>
            <a:xfrm>
              <a:off x="522076" y="2495207"/>
              <a:ext cx="2319655" cy="2837815"/>
            </a:xfrm>
            <a:custGeom>
              <a:avLst/>
              <a:gdLst/>
              <a:ahLst/>
              <a:cxnLst/>
              <a:rect l="l" t="t" r="r" b="b"/>
              <a:pathLst>
                <a:path w="2319655" h="2837815">
                  <a:moveTo>
                    <a:pt x="2151362" y="0"/>
                  </a:moveTo>
                  <a:lnTo>
                    <a:pt x="168141" y="0"/>
                  </a:lnTo>
                  <a:lnTo>
                    <a:pt x="123442" y="6006"/>
                  </a:lnTo>
                  <a:lnTo>
                    <a:pt x="83277" y="22957"/>
                  </a:lnTo>
                  <a:lnTo>
                    <a:pt x="49247" y="49250"/>
                  </a:lnTo>
                  <a:lnTo>
                    <a:pt x="22956" y="83281"/>
                  </a:lnTo>
                  <a:lnTo>
                    <a:pt x="6006" y="123448"/>
                  </a:lnTo>
                  <a:lnTo>
                    <a:pt x="0" y="168148"/>
                  </a:lnTo>
                  <a:lnTo>
                    <a:pt x="0" y="2669222"/>
                  </a:lnTo>
                  <a:lnTo>
                    <a:pt x="6006" y="2713921"/>
                  </a:lnTo>
                  <a:lnTo>
                    <a:pt x="22956" y="2754088"/>
                  </a:lnTo>
                  <a:lnTo>
                    <a:pt x="49247" y="2788119"/>
                  </a:lnTo>
                  <a:lnTo>
                    <a:pt x="83277" y="2814412"/>
                  </a:lnTo>
                  <a:lnTo>
                    <a:pt x="123442" y="2831363"/>
                  </a:lnTo>
                  <a:lnTo>
                    <a:pt x="168141" y="2837370"/>
                  </a:lnTo>
                  <a:lnTo>
                    <a:pt x="2151362" y="2837370"/>
                  </a:lnTo>
                  <a:lnTo>
                    <a:pt x="2196061" y="2831363"/>
                  </a:lnTo>
                  <a:lnTo>
                    <a:pt x="2236228" y="2814412"/>
                  </a:lnTo>
                  <a:lnTo>
                    <a:pt x="2270259" y="2788119"/>
                  </a:lnTo>
                  <a:lnTo>
                    <a:pt x="2296552" y="2754088"/>
                  </a:lnTo>
                  <a:lnTo>
                    <a:pt x="2313503" y="2713921"/>
                  </a:lnTo>
                  <a:lnTo>
                    <a:pt x="2319510" y="2669222"/>
                  </a:lnTo>
                  <a:lnTo>
                    <a:pt x="2319510" y="168148"/>
                  </a:lnTo>
                  <a:lnTo>
                    <a:pt x="2313503" y="123448"/>
                  </a:lnTo>
                  <a:lnTo>
                    <a:pt x="2296552" y="83281"/>
                  </a:lnTo>
                  <a:lnTo>
                    <a:pt x="2270259" y="49250"/>
                  </a:lnTo>
                  <a:lnTo>
                    <a:pt x="2236228" y="22957"/>
                  </a:lnTo>
                  <a:lnTo>
                    <a:pt x="2196061" y="6006"/>
                  </a:lnTo>
                  <a:lnTo>
                    <a:pt x="2151362" y="0"/>
                  </a:lnTo>
                  <a:close/>
                </a:path>
              </a:pathLst>
            </a:custGeom>
            <a:solidFill>
              <a:srgbClr val="F1ED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5479" y="2763558"/>
              <a:ext cx="1282103" cy="1282103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687519" y="4198620"/>
            <a:ext cx="1978025" cy="87312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99200"/>
              </a:lnSpc>
              <a:spcBef>
                <a:spcPts val="105"/>
              </a:spcBef>
            </a:pP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태국</a:t>
            </a:r>
            <a:r>
              <a:rPr sz="800" spc="-1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Siam city</a:t>
            </a:r>
            <a:r>
              <a:rPr sz="800" spc="-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cement사의</a:t>
            </a:r>
            <a:r>
              <a:rPr sz="800" spc="-1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시멘트</a:t>
            </a:r>
            <a:r>
              <a:rPr sz="800" spc="-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포대를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업사이클링해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만든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8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파우치.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무거운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것을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다치지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않고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조심히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드는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자세를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표현한</a:t>
            </a:r>
            <a:r>
              <a:rPr sz="800" spc="-4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일러스트가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힙하게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느껴지는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아이러니함이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매력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포인트.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시멘트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포대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업사이클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제품들은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여러개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가지고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있는데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바스락거리는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제형에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비해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의외로</a:t>
            </a:r>
            <a:r>
              <a:rPr sz="800" spc="-3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내구성이</a:t>
            </a:r>
            <a:r>
              <a:rPr sz="800" spc="50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튼튼하고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색조합이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20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아름다워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손이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114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많이</a:t>
            </a:r>
            <a:r>
              <a:rPr sz="800" spc="-3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 </a:t>
            </a:r>
            <a:r>
              <a:rPr sz="800" spc="-25" dirty="0">
                <a:solidFill>
                  <a:srgbClr val="404040"/>
                </a:solidFill>
                <a:latin typeface="Malgun Gothic Semilight"/>
                <a:cs typeface="Malgun Gothic Semilight"/>
              </a:rPr>
              <a:t>간다.</a:t>
            </a:r>
            <a:endParaRPr sz="800">
              <a:latin typeface="Malgun Gothic Semilight"/>
              <a:cs typeface="Malgun Gothic Semilight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816096" y="2758274"/>
            <a:ext cx="1552575" cy="407034"/>
          </a:xfrm>
          <a:custGeom>
            <a:avLst/>
            <a:gdLst/>
            <a:ahLst/>
            <a:cxnLst/>
            <a:rect l="l" t="t" r="r" b="b"/>
            <a:pathLst>
              <a:path w="1552575" h="407035">
                <a:moveTo>
                  <a:pt x="1348930" y="0"/>
                </a:moveTo>
                <a:lnTo>
                  <a:pt x="203365" y="0"/>
                </a:lnTo>
                <a:lnTo>
                  <a:pt x="156734" y="5370"/>
                </a:lnTo>
                <a:lnTo>
                  <a:pt x="113928" y="20669"/>
                </a:lnTo>
                <a:lnTo>
                  <a:pt x="76169" y="44674"/>
                </a:lnTo>
                <a:lnTo>
                  <a:pt x="44675" y="76166"/>
                </a:lnTo>
                <a:lnTo>
                  <a:pt x="20669" y="113924"/>
                </a:lnTo>
                <a:lnTo>
                  <a:pt x="5370" y="156726"/>
                </a:lnTo>
                <a:lnTo>
                  <a:pt x="0" y="203352"/>
                </a:lnTo>
                <a:lnTo>
                  <a:pt x="5370" y="249983"/>
                </a:lnTo>
                <a:lnTo>
                  <a:pt x="20669" y="292788"/>
                </a:lnTo>
                <a:lnTo>
                  <a:pt x="44675" y="330548"/>
                </a:lnTo>
                <a:lnTo>
                  <a:pt x="76169" y="362041"/>
                </a:lnTo>
                <a:lnTo>
                  <a:pt x="113928" y="386047"/>
                </a:lnTo>
                <a:lnTo>
                  <a:pt x="156734" y="401346"/>
                </a:lnTo>
                <a:lnTo>
                  <a:pt x="203365" y="406717"/>
                </a:lnTo>
                <a:lnTo>
                  <a:pt x="1348930" y="406717"/>
                </a:lnTo>
                <a:lnTo>
                  <a:pt x="1395556" y="401346"/>
                </a:lnTo>
                <a:lnTo>
                  <a:pt x="1438358" y="386047"/>
                </a:lnTo>
                <a:lnTo>
                  <a:pt x="1476116" y="362041"/>
                </a:lnTo>
                <a:lnTo>
                  <a:pt x="1507607" y="330548"/>
                </a:lnTo>
                <a:lnTo>
                  <a:pt x="1531613" y="292788"/>
                </a:lnTo>
                <a:lnTo>
                  <a:pt x="1546912" y="249983"/>
                </a:lnTo>
                <a:lnTo>
                  <a:pt x="1552282" y="203352"/>
                </a:lnTo>
                <a:lnTo>
                  <a:pt x="1546912" y="156726"/>
                </a:lnTo>
                <a:lnTo>
                  <a:pt x="1531613" y="113924"/>
                </a:lnTo>
                <a:lnTo>
                  <a:pt x="1507607" y="76166"/>
                </a:lnTo>
                <a:lnTo>
                  <a:pt x="1476116" y="44674"/>
                </a:lnTo>
                <a:lnTo>
                  <a:pt x="1438358" y="20669"/>
                </a:lnTo>
                <a:lnTo>
                  <a:pt x="1395556" y="5370"/>
                </a:lnTo>
                <a:lnTo>
                  <a:pt x="1348930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3937380" y="2843276"/>
            <a:ext cx="12846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소비하며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떠오른</a:t>
            </a:r>
            <a:r>
              <a:rPr sz="1200" spc="-2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2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생각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486440" y="3125406"/>
            <a:ext cx="203200" cy="177800"/>
          </a:xfrm>
          <a:custGeom>
            <a:avLst/>
            <a:gdLst/>
            <a:ahLst/>
            <a:cxnLst/>
            <a:rect l="l" t="t" r="r" b="b"/>
            <a:pathLst>
              <a:path w="203200" h="177800">
                <a:moveTo>
                  <a:pt x="202730" y="0"/>
                </a:moveTo>
                <a:lnTo>
                  <a:pt x="0" y="0"/>
                </a:lnTo>
                <a:lnTo>
                  <a:pt x="101371" y="177228"/>
                </a:lnTo>
                <a:lnTo>
                  <a:pt x="202730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0337" y="5683343"/>
            <a:ext cx="1388745" cy="407034"/>
          </a:xfrm>
          <a:custGeom>
            <a:avLst/>
            <a:gdLst/>
            <a:ahLst/>
            <a:cxnLst/>
            <a:rect l="l" t="t" r="r" b="b"/>
            <a:pathLst>
              <a:path w="1388745" h="407035">
                <a:moveTo>
                  <a:pt x="1184794" y="0"/>
                </a:moveTo>
                <a:lnTo>
                  <a:pt x="203357" y="0"/>
                </a:lnTo>
                <a:lnTo>
                  <a:pt x="156729" y="5370"/>
                </a:lnTo>
                <a:lnTo>
                  <a:pt x="113925" y="20669"/>
                </a:lnTo>
                <a:lnTo>
                  <a:pt x="76167" y="44675"/>
                </a:lnTo>
                <a:lnTo>
                  <a:pt x="44675" y="76168"/>
                </a:lnTo>
                <a:lnTo>
                  <a:pt x="20669" y="113926"/>
                </a:lnTo>
                <a:lnTo>
                  <a:pt x="5370" y="156730"/>
                </a:lnTo>
                <a:lnTo>
                  <a:pt x="0" y="203358"/>
                </a:lnTo>
                <a:lnTo>
                  <a:pt x="5371" y="249986"/>
                </a:lnTo>
                <a:lnTo>
                  <a:pt x="20670" y="292790"/>
                </a:lnTo>
                <a:lnTo>
                  <a:pt x="44676" y="330548"/>
                </a:lnTo>
                <a:lnTo>
                  <a:pt x="76169" y="362041"/>
                </a:lnTo>
                <a:lnTo>
                  <a:pt x="113929" y="386047"/>
                </a:lnTo>
                <a:lnTo>
                  <a:pt x="156740" y="401346"/>
                </a:lnTo>
                <a:lnTo>
                  <a:pt x="203368" y="406717"/>
                </a:lnTo>
                <a:lnTo>
                  <a:pt x="1184794" y="406717"/>
                </a:lnTo>
                <a:lnTo>
                  <a:pt x="1231420" y="401346"/>
                </a:lnTo>
                <a:lnTo>
                  <a:pt x="1274222" y="386047"/>
                </a:lnTo>
                <a:lnTo>
                  <a:pt x="1311979" y="362041"/>
                </a:lnTo>
                <a:lnTo>
                  <a:pt x="1343471" y="330548"/>
                </a:lnTo>
                <a:lnTo>
                  <a:pt x="1367477" y="292790"/>
                </a:lnTo>
                <a:lnTo>
                  <a:pt x="1382775" y="249986"/>
                </a:lnTo>
                <a:lnTo>
                  <a:pt x="1388146" y="203358"/>
                </a:lnTo>
                <a:lnTo>
                  <a:pt x="1382775" y="156730"/>
                </a:lnTo>
                <a:lnTo>
                  <a:pt x="1367477" y="113926"/>
                </a:lnTo>
                <a:lnTo>
                  <a:pt x="1343471" y="76168"/>
                </a:lnTo>
                <a:lnTo>
                  <a:pt x="1311979" y="44675"/>
                </a:lnTo>
                <a:lnTo>
                  <a:pt x="1274222" y="20669"/>
                </a:lnTo>
                <a:lnTo>
                  <a:pt x="1231420" y="5370"/>
                </a:lnTo>
                <a:lnTo>
                  <a:pt x="1184794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35747" y="5769355"/>
            <a:ext cx="10210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이</a:t>
            </a:r>
            <a:r>
              <a:rPr sz="1200" spc="-3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상품만의</a:t>
            </a:r>
            <a:r>
              <a:rPr sz="1200" spc="-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3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매력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1553044" y="5553506"/>
            <a:ext cx="203200" cy="177800"/>
          </a:xfrm>
          <a:custGeom>
            <a:avLst/>
            <a:gdLst/>
            <a:ahLst/>
            <a:cxnLst/>
            <a:rect l="l" t="t" r="r" b="b"/>
            <a:pathLst>
              <a:path w="203200" h="177800">
                <a:moveTo>
                  <a:pt x="101371" y="0"/>
                </a:moveTo>
                <a:lnTo>
                  <a:pt x="0" y="177238"/>
                </a:lnTo>
                <a:lnTo>
                  <a:pt x="202730" y="177238"/>
                </a:lnTo>
                <a:lnTo>
                  <a:pt x="101371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0014483" y="4740389"/>
            <a:ext cx="1388745" cy="407034"/>
          </a:xfrm>
          <a:custGeom>
            <a:avLst/>
            <a:gdLst/>
            <a:ahLst/>
            <a:cxnLst/>
            <a:rect l="l" t="t" r="r" b="b"/>
            <a:pathLst>
              <a:path w="1388745" h="407035">
                <a:moveTo>
                  <a:pt x="1184795" y="0"/>
                </a:moveTo>
                <a:lnTo>
                  <a:pt x="203352" y="0"/>
                </a:lnTo>
                <a:lnTo>
                  <a:pt x="156726" y="5370"/>
                </a:lnTo>
                <a:lnTo>
                  <a:pt x="113924" y="20669"/>
                </a:lnTo>
                <a:lnTo>
                  <a:pt x="76166" y="44674"/>
                </a:lnTo>
                <a:lnTo>
                  <a:pt x="44674" y="76166"/>
                </a:lnTo>
                <a:lnTo>
                  <a:pt x="20669" y="113924"/>
                </a:lnTo>
                <a:lnTo>
                  <a:pt x="5370" y="156726"/>
                </a:lnTo>
                <a:lnTo>
                  <a:pt x="0" y="203352"/>
                </a:lnTo>
                <a:lnTo>
                  <a:pt x="5370" y="249983"/>
                </a:lnTo>
                <a:lnTo>
                  <a:pt x="20669" y="292788"/>
                </a:lnTo>
                <a:lnTo>
                  <a:pt x="44674" y="330548"/>
                </a:lnTo>
                <a:lnTo>
                  <a:pt x="76166" y="362041"/>
                </a:lnTo>
                <a:lnTo>
                  <a:pt x="113924" y="386047"/>
                </a:lnTo>
                <a:lnTo>
                  <a:pt x="156726" y="401346"/>
                </a:lnTo>
                <a:lnTo>
                  <a:pt x="203352" y="406717"/>
                </a:lnTo>
                <a:lnTo>
                  <a:pt x="1184782" y="406717"/>
                </a:lnTo>
                <a:lnTo>
                  <a:pt x="1231413" y="401346"/>
                </a:lnTo>
                <a:lnTo>
                  <a:pt x="1274219" y="386047"/>
                </a:lnTo>
                <a:lnTo>
                  <a:pt x="1311978" y="362041"/>
                </a:lnTo>
                <a:lnTo>
                  <a:pt x="1343472" y="330548"/>
                </a:lnTo>
                <a:lnTo>
                  <a:pt x="1367478" y="292788"/>
                </a:lnTo>
                <a:lnTo>
                  <a:pt x="1382777" y="249983"/>
                </a:lnTo>
                <a:lnTo>
                  <a:pt x="1388148" y="203352"/>
                </a:lnTo>
                <a:lnTo>
                  <a:pt x="1382777" y="156726"/>
                </a:lnTo>
                <a:lnTo>
                  <a:pt x="1367478" y="113924"/>
                </a:lnTo>
                <a:lnTo>
                  <a:pt x="1343473" y="76166"/>
                </a:lnTo>
                <a:lnTo>
                  <a:pt x="1311981" y="44674"/>
                </a:lnTo>
                <a:lnTo>
                  <a:pt x="1274223" y="20669"/>
                </a:lnTo>
                <a:lnTo>
                  <a:pt x="1231421" y="5370"/>
                </a:lnTo>
                <a:lnTo>
                  <a:pt x="1184795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0405795" y="4827523"/>
            <a:ext cx="5892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75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구매</a:t>
            </a:r>
            <a:r>
              <a:rPr sz="1200" spc="-4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 </a:t>
            </a:r>
            <a:r>
              <a:rPr sz="1200" spc="-140" dirty="0">
                <a:solidFill>
                  <a:srgbClr val="FFFFFF"/>
                </a:solidFill>
                <a:latin typeface="Malgun Gothic Semilight"/>
                <a:cs typeface="Malgun Gothic Semilight"/>
              </a:rPr>
              <a:t>동기</a:t>
            </a:r>
            <a:endParaRPr sz="1200">
              <a:latin typeface="Malgun Gothic Semilight"/>
              <a:cs typeface="Malgun Gothic Semilight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598911" y="4620386"/>
            <a:ext cx="203200" cy="177800"/>
          </a:xfrm>
          <a:custGeom>
            <a:avLst/>
            <a:gdLst/>
            <a:ahLst/>
            <a:cxnLst/>
            <a:rect l="l" t="t" r="r" b="b"/>
            <a:pathLst>
              <a:path w="203200" h="177800">
                <a:moveTo>
                  <a:pt x="101358" y="0"/>
                </a:moveTo>
                <a:lnTo>
                  <a:pt x="0" y="177228"/>
                </a:lnTo>
                <a:lnTo>
                  <a:pt x="202730" y="177228"/>
                </a:lnTo>
                <a:lnTo>
                  <a:pt x="101358" y="0"/>
                </a:lnTo>
                <a:close/>
              </a:path>
            </a:pathLst>
          </a:custGeom>
          <a:solidFill>
            <a:srgbClr val="C55A1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10085552" y="6367779"/>
            <a:ext cx="1535430" cy="177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00" spc="-10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글,사진</a:t>
            </a:r>
            <a:r>
              <a:rPr sz="1000" spc="-3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5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출처</a:t>
            </a:r>
            <a:r>
              <a:rPr sz="1000" spc="-3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:</a:t>
            </a:r>
            <a:r>
              <a:rPr sz="1000" spc="-25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 </a:t>
            </a:r>
            <a:r>
              <a:rPr sz="1000" spc="-10" dirty="0">
                <a:solidFill>
                  <a:srgbClr val="595959"/>
                </a:solidFill>
                <a:latin typeface="Malgun Gothic Semilight"/>
                <a:cs typeface="Malgun Gothic Semilight"/>
              </a:rPr>
              <a:t>@sobi_yechan</a:t>
            </a:r>
            <a:endParaRPr sz="1000">
              <a:latin typeface="Malgun Gothic Semilight"/>
              <a:cs typeface="Malgun Gothic Semilight"/>
            </a:endParaRPr>
          </a:p>
        </p:txBody>
      </p:sp>
      <p:pic>
        <p:nvPicPr>
          <p:cNvPr id="25" name="object 2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772975" y="544004"/>
            <a:ext cx="3429609" cy="609708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848</Words>
  <Application>Microsoft Macintosh PowerPoint</Application>
  <PresentationFormat>와이드스크린</PresentationFormat>
  <Paragraphs>126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Malgun Gothic</vt:lpstr>
      <vt:lpstr>Malgun Gothic Semilight</vt:lpstr>
      <vt:lpstr>Arial</vt:lpstr>
      <vt:lpstr>Calibri</vt:lpstr>
      <vt:lpstr>Office Theme</vt:lpstr>
      <vt:lpstr>소비채집</vt:lpstr>
      <vt:lpstr>PowerPoint 프레젠테이션</vt:lpstr>
      <vt:lpstr>PowerPoint 프레젠테이션</vt:lpstr>
      <vt:lpstr>PowerPoint 프레젠테이션</vt:lpstr>
      <vt:lpstr>PowerPoint 프레젠테이션</vt:lpstr>
      <vt:lpstr>소비채집</vt:lpstr>
      <vt:lpstr>이루고 싶은 소비 목표를 적고, 구매한 물건을 사진으로 기록해요.</vt:lpstr>
      <vt:lpstr>물건이 지닌 가치, 구매하며 느낀 감정 등을 형용사로 기록할 수 있어요.</vt:lpstr>
      <vt:lpstr>오늘 소비에 대해 자세히 기록하며 나만의 소비 가치관을 만들어요.</vt:lpstr>
      <vt:lpstr>PowerPoint 프레젠테이션</vt:lpstr>
      <vt:lpstr>기존 소비 기록 앱과 이런 점이 달라요.</vt:lpstr>
      <vt:lpstr>저희가 앞으로 나아갈 방향이에요.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안이연 한화시스템/ICT</cp:lastModifiedBy>
  <cp:revision>1</cp:revision>
  <dcterms:created xsi:type="dcterms:W3CDTF">2025-02-14T12:51:26Z</dcterms:created>
  <dcterms:modified xsi:type="dcterms:W3CDTF">2025-02-14T12:53:21Z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2023-11-12T00:00:00Z</vt:filetime>
  </property>
  <property fmtid="{D5CDD505-2E9C-101B-9397-08002B2CF9AE}" pid="3" name="LastSaved">
    <vt:filetime>2025-02-14T00:00:00Z</vt:filetime>
  </property>
  <property fmtid="{D5CDD505-2E9C-101B-9397-08002B2CF9AE}" pid="4" name="Producer">
    <vt:lpwstr>3-Heights(TM) PDF Security Shell 4.8.25.2 (http://www.pdf-tools.com)</vt:lpwstr>
  </property>
</Properties>
</file>